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8288000" cy="10287000"/>
  <p:notesSz cx="6858000" cy="9144000"/>
  <p:embeddedFontLst>
    <p:embeddedFont>
      <p:font typeface="Inter" panose="020B0604020202020204" charset="0"/>
      <p:regular r:id="rId14"/>
    </p:embeddedFont>
    <p:embeddedFont>
      <p:font typeface="Inter Bold" panose="020B0604020202020204" charset="0"/>
      <p:regular r:id="rId15"/>
    </p:embeddedFont>
    <p:embeddedFont>
      <p:font typeface="Nunito" pitchFamily="2" charset="0"/>
      <p:regular r:id="rId16"/>
      <p:bold r:id="rId17"/>
      <p:italic r:id="rId18"/>
      <p:boldItalic r:id="rId19"/>
    </p:embeddedFont>
    <p:embeddedFont>
      <p:font typeface="Nunito Bold" charset="0"/>
      <p:regular r:id="rId20"/>
    </p:embeddedFont>
    <p:embeddedFont>
      <p:font typeface="Nunito Semi-Bold" panose="020B0604020202020204" charset="0"/>
      <p:regular r:id="rId21"/>
    </p:embeddedFont>
    <p:embeddedFont>
      <p:font typeface="Nunito Ultra-Bold" panose="020B0604020202020204" charset="0"/>
      <p:regular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84171" autoAdjust="0"/>
  </p:normalViewPr>
  <p:slideViewPr>
    <p:cSldViewPr>
      <p:cViewPr varScale="1">
        <p:scale>
          <a:sx n="42" d="100"/>
          <a:sy n="42" d="100"/>
        </p:scale>
        <p:origin x="780" y="3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font" Target="fonts/font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D4814E-6FCD-4345-9824-DE8711DDBDFD}" type="datetimeFigureOut">
              <a:rPr lang="fr-FR" smtClean="0"/>
              <a:t>20/10/2026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1F9099-381F-4DC7-8A9C-30C48F14293C}" type="slidenum">
              <a:rPr lang="fr-FR" smtClean="0"/>
              <a:t>‹N°›</a:t>
            </a:fld>
            <a:endParaRPr lang="fr-FR"/>
          </a:p>
        </p:txBody>
      </p:sp>
    </p:spTree>
    <p:extLst>
      <p:ext uri="{BB962C8B-B14F-4D97-AF65-F5344CB8AC3E}">
        <p14:creationId xmlns:p14="http://schemas.microsoft.com/office/powerpoint/2010/main" val="22038926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Cette présentation présente le dispositif d’accompagnement à la mobilité internationale </a:t>
            </a:r>
            <a:r>
              <a:rPr lang="fr-FR" dirty="0" err="1"/>
              <a:t>Handiversité</a:t>
            </a:r>
            <a:r>
              <a:rPr lang="fr-FR" dirty="0"/>
              <a:t>. </a:t>
            </a:r>
          </a:p>
          <a:p>
            <a:r>
              <a:rPr lang="fr-FR" dirty="0"/>
              <a:t>Il s’adresse aux étudiantes et étudiants de l’Université Jean Moulin en situation de handicap ou présentant un trouble de santé invalidant, qui souhaitent partir à l’étranger pour leurs études ou un stage. </a:t>
            </a:r>
          </a:p>
          <a:p>
            <a:r>
              <a:rPr lang="fr-FR" dirty="0"/>
              <a:t>L’objectif est de leur permettre d’envisager un projet de mobilité et de rechercher des solutions aux difficultés qu’ils pourraient rencontrer en lien avec leur situation. </a:t>
            </a:r>
          </a:p>
        </p:txBody>
      </p:sp>
      <p:sp>
        <p:nvSpPr>
          <p:cNvPr id="4" name="Espace réservé du numéro de diapositive 3"/>
          <p:cNvSpPr>
            <a:spLocks noGrp="1"/>
          </p:cNvSpPr>
          <p:nvPr>
            <p:ph type="sldNum" sz="quarter" idx="5"/>
          </p:nvPr>
        </p:nvSpPr>
        <p:spPr/>
        <p:txBody>
          <a:bodyPr/>
          <a:lstStyle/>
          <a:p>
            <a:fld id="{011F9099-381F-4DC7-8A9C-30C48F14293C}" type="slidenum">
              <a:rPr lang="fr-FR" smtClean="0"/>
              <a:t>1</a:t>
            </a:fld>
            <a:endParaRPr lang="fr-FR"/>
          </a:p>
        </p:txBody>
      </p:sp>
    </p:spTree>
    <p:extLst>
      <p:ext uri="{BB962C8B-B14F-4D97-AF65-F5344CB8AC3E}">
        <p14:creationId xmlns:p14="http://schemas.microsoft.com/office/powerpoint/2010/main" val="20397149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err="1"/>
              <a:t>Handiversité</a:t>
            </a:r>
            <a:r>
              <a:rPr lang="fr-FR" dirty="0"/>
              <a:t> est un projet de l’Université Jean Moulin qui vise à améliorer l’inclusion dans l’environnement universitaire. </a:t>
            </a:r>
          </a:p>
          <a:p>
            <a:r>
              <a:rPr lang="fr-FR" dirty="0"/>
              <a:t>Le projet repose sur trois axes: </a:t>
            </a:r>
          </a:p>
          <a:p>
            <a:pPr marL="171450" indent="-171450">
              <a:buFontTx/>
              <a:buChar char="-"/>
            </a:pPr>
            <a:r>
              <a:rPr lang="fr-FR" dirty="0"/>
              <a:t>Faciliter les démarches des étudiants des étudiants en situation de handicap</a:t>
            </a:r>
          </a:p>
          <a:p>
            <a:pPr marL="171450" indent="-171450">
              <a:buFontTx/>
              <a:buChar char="-"/>
            </a:pPr>
            <a:r>
              <a:rPr lang="fr-FR" dirty="0"/>
              <a:t>Faire de l’inclusion une priorité dans la stratégie de l’Université</a:t>
            </a:r>
          </a:p>
          <a:p>
            <a:pPr marL="171450" indent="-171450">
              <a:buFontTx/>
              <a:buChar char="-"/>
            </a:pPr>
            <a:r>
              <a:rPr lang="fr-FR" dirty="0"/>
              <a:t>Favoriser la réussite des étudiants tout en faisant évoluer les pratiques, par le biais, notamment, de la sensibilisation et de la formation des personnels sur les enjeux autour du handicap et de l’inclusion.</a:t>
            </a:r>
          </a:p>
          <a:p>
            <a:pPr marL="171450" indent="-171450">
              <a:buFontTx/>
              <a:buChar char="-"/>
            </a:pPr>
            <a:endParaRPr lang="fr-FR" dirty="0"/>
          </a:p>
          <a:p>
            <a:pPr marL="0" indent="0">
              <a:buFontTx/>
              <a:buNone/>
            </a:pPr>
            <a:r>
              <a:rPr lang="fr-FR" dirty="0"/>
              <a:t>Agir sur la mobilité internationale des étudiants en situation de handicap est l’une des actions qui contribuent à cet objectif global d’amélioration de l’inclusion à l’Université. </a:t>
            </a:r>
          </a:p>
        </p:txBody>
      </p:sp>
      <p:sp>
        <p:nvSpPr>
          <p:cNvPr id="4" name="Espace réservé du numéro de diapositive 3"/>
          <p:cNvSpPr>
            <a:spLocks noGrp="1"/>
          </p:cNvSpPr>
          <p:nvPr>
            <p:ph type="sldNum" sz="quarter" idx="5"/>
          </p:nvPr>
        </p:nvSpPr>
        <p:spPr/>
        <p:txBody>
          <a:bodyPr/>
          <a:lstStyle/>
          <a:p>
            <a:fld id="{011F9099-381F-4DC7-8A9C-30C48F14293C}" type="slidenum">
              <a:rPr lang="fr-FR" smtClean="0"/>
              <a:t>2</a:t>
            </a:fld>
            <a:endParaRPr lang="fr-FR"/>
          </a:p>
        </p:txBody>
      </p:sp>
    </p:spTree>
    <p:extLst>
      <p:ext uri="{BB962C8B-B14F-4D97-AF65-F5344CB8AC3E}">
        <p14:creationId xmlns:p14="http://schemas.microsoft.com/office/powerpoint/2010/main" val="2321881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Partir en mobilité internationale permet de découvrir un autre pays et une autre culture, d’enrichir son parcours d’études, de gagner en autonomie et de vivre une nouvelle expérience. </a:t>
            </a:r>
          </a:p>
          <a:p>
            <a:endParaRPr lang="fr-FR" dirty="0"/>
          </a:p>
          <a:p>
            <a:r>
              <a:rPr lang="fr-FR" dirty="0"/>
              <a:t>Les étudiants en situation de handicap ou présentant un trouble de santé invalidant doivent aussi pouvoir envisager cette expérience. Des questions ou des besoins particuliers peuvent toutefois nécessiter une préparation adaptée. </a:t>
            </a:r>
          </a:p>
          <a:p>
            <a:endParaRPr lang="fr-FR" dirty="0"/>
          </a:p>
        </p:txBody>
      </p:sp>
      <p:sp>
        <p:nvSpPr>
          <p:cNvPr id="4" name="Espace réservé du numéro de diapositive 3"/>
          <p:cNvSpPr>
            <a:spLocks noGrp="1"/>
          </p:cNvSpPr>
          <p:nvPr>
            <p:ph type="sldNum" sz="quarter" idx="5"/>
          </p:nvPr>
        </p:nvSpPr>
        <p:spPr/>
        <p:txBody>
          <a:bodyPr/>
          <a:lstStyle/>
          <a:p>
            <a:fld id="{011F9099-381F-4DC7-8A9C-30C48F14293C}" type="slidenum">
              <a:rPr lang="fr-FR" smtClean="0"/>
              <a:t>3</a:t>
            </a:fld>
            <a:endParaRPr lang="fr-FR"/>
          </a:p>
        </p:txBody>
      </p:sp>
    </p:spTree>
    <p:extLst>
      <p:ext uri="{BB962C8B-B14F-4D97-AF65-F5344CB8AC3E}">
        <p14:creationId xmlns:p14="http://schemas.microsoft.com/office/powerpoint/2010/main" val="35165233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Un projet de mobilité peut soulever différentes questions: trouver un logement adapté, se déplacer dans le pays d’accueil, poursuivre ses soins ou identifier le matériel ou les aides dont on aura besoin. </a:t>
            </a:r>
          </a:p>
          <a:p>
            <a:endParaRPr lang="fr-FR" dirty="0"/>
          </a:p>
          <a:p>
            <a:r>
              <a:rPr lang="fr-FR" dirty="0"/>
              <a:t>Les besoins varient selon les personnes et les destinations. Il n’est pas toujours possible de prévoir toutes les difficultés avant le départ. Ne pas avoir toutes les réponses dès le début ne signifie pas qu’une mobilité est impossible. </a:t>
            </a:r>
          </a:p>
          <a:p>
            <a:endParaRPr lang="fr-FR" dirty="0"/>
          </a:p>
          <a:p>
            <a:r>
              <a:rPr lang="fr-FR" dirty="0"/>
              <a:t>Un accompagnement peut aider à préciser les besoins et à rechercher des solutions. </a:t>
            </a:r>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011F9099-381F-4DC7-8A9C-30C48F14293C}" type="slidenum">
              <a:rPr lang="fr-FR" smtClean="0"/>
              <a:t>4</a:t>
            </a:fld>
            <a:endParaRPr lang="fr-FR"/>
          </a:p>
        </p:txBody>
      </p:sp>
    </p:spTree>
    <p:extLst>
      <p:ext uri="{BB962C8B-B14F-4D97-AF65-F5344CB8AC3E}">
        <p14:creationId xmlns:p14="http://schemas.microsoft.com/office/powerpoint/2010/main" val="17269966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Les étudiants peuvent contacter </a:t>
            </a:r>
            <a:r>
              <a:rPr lang="fr-FR" dirty="0" err="1"/>
              <a:t>Handiversité</a:t>
            </a:r>
            <a:r>
              <a:rPr lang="fr-FR" dirty="0"/>
              <a:t> dès qu’ils commencent à réfléchir à un projet de mobilité, même s’ils n’ont pas encore candidaté ou obtenu leur affectation. </a:t>
            </a:r>
          </a:p>
          <a:p>
            <a:endParaRPr lang="fr-FR" dirty="0"/>
          </a:p>
          <a:p>
            <a:r>
              <a:rPr lang="fr-FR" dirty="0"/>
              <a:t>L’équipe </a:t>
            </a:r>
            <a:r>
              <a:rPr lang="fr-FR" dirty="0" err="1"/>
              <a:t>Handiversité</a:t>
            </a:r>
            <a:r>
              <a:rPr lang="fr-FR" dirty="0"/>
              <a:t> échange avec eux pour comprendre leur projet et les questions qu’ils se posent. Elle recherche ensuite des solutions adaptées à leurs besoins et, si nécessaire, échange avec les services concernés de l’Université. </a:t>
            </a:r>
          </a:p>
          <a:p>
            <a:endParaRPr lang="fr-FR" dirty="0"/>
          </a:p>
          <a:p>
            <a:r>
              <a:rPr lang="fr-FR" dirty="0"/>
              <a:t>L’objectif est d’aider l’étudiant à avancer dans son projet sans lui demander de trouver seul toutes les réponses ni de coordonner lui-même les différents interlocuteurs. </a:t>
            </a:r>
          </a:p>
          <a:p>
            <a:endParaRPr lang="fr-FR" dirty="0"/>
          </a:p>
        </p:txBody>
      </p:sp>
      <p:sp>
        <p:nvSpPr>
          <p:cNvPr id="4" name="Espace réservé du numéro de diapositive 3"/>
          <p:cNvSpPr>
            <a:spLocks noGrp="1"/>
          </p:cNvSpPr>
          <p:nvPr>
            <p:ph type="sldNum" sz="quarter" idx="5"/>
          </p:nvPr>
        </p:nvSpPr>
        <p:spPr/>
        <p:txBody>
          <a:bodyPr/>
          <a:lstStyle/>
          <a:p>
            <a:fld id="{011F9099-381F-4DC7-8A9C-30C48F14293C}" type="slidenum">
              <a:rPr lang="fr-FR" smtClean="0"/>
              <a:t>5</a:t>
            </a:fld>
            <a:endParaRPr lang="fr-FR"/>
          </a:p>
        </p:txBody>
      </p:sp>
    </p:spTree>
    <p:extLst>
      <p:ext uri="{BB962C8B-B14F-4D97-AF65-F5344CB8AC3E}">
        <p14:creationId xmlns:p14="http://schemas.microsoft.com/office/powerpoint/2010/main" val="3712682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Les besoins étudiés peuvent notamment concerner une visite de repérage dans le pays d’accueil, l’accompagnement par un proche lors de cette visite, l’achat ou la location de matériel ou d’aides techniques, des frais de transport supplémentaires ou adaptés, ou encore le recours ponctuel à une aide humaine. </a:t>
            </a:r>
          </a:p>
          <a:p>
            <a:endParaRPr lang="fr-FR" dirty="0"/>
          </a:p>
          <a:p>
            <a:r>
              <a:rPr lang="fr-FR" dirty="0"/>
              <a:t>Cette liste n’est pas exhaustive. Les besoins sont examinés au regard de chaque situation. D’autres difficultés peuvent être abordées avec </a:t>
            </a:r>
            <a:r>
              <a:rPr lang="fr-FR" dirty="0" err="1"/>
              <a:t>Handiversité</a:t>
            </a:r>
            <a:r>
              <a:rPr lang="fr-FR" dirty="0"/>
              <a:t> afin de rechercher des solutions adaptées, en lien avec les services compétents. </a:t>
            </a:r>
          </a:p>
        </p:txBody>
      </p:sp>
      <p:sp>
        <p:nvSpPr>
          <p:cNvPr id="4" name="Espace réservé du numéro de diapositive 3"/>
          <p:cNvSpPr>
            <a:spLocks noGrp="1"/>
          </p:cNvSpPr>
          <p:nvPr>
            <p:ph type="sldNum" sz="quarter" idx="5"/>
          </p:nvPr>
        </p:nvSpPr>
        <p:spPr/>
        <p:txBody>
          <a:bodyPr/>
          <a:lstStyle/>
          <a:p>
            <a:fld id="{011F9099-381F-4DC7-8A9C-30C48F14293C}" type="slidenum">
              <a:rPr lang="fr-FR" smtClean="0"/>
              <a:t>6</a:t>
            </a:fld>
            <a:endParaRPr lang="fr-FR"/>
          </a:p>
        </p:txBody>
      </p:sp>
    </p:spTree>
    <p:extLst>
      <p:ext uri="{BB962C8B-B14F-4D97-AF65-F5344CB8AC3E}">
        <p14:creationId xmlns:p14="http://schemas.microsoft.com/office/powerpoint/2010/main" val="25923953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Des solutions ou des aides peuvent déjà exister pour répondre  à certains besoins. </a:t>
            </a:r>
            <a:r>
              <a:rPr lang="fr-FR" dirty="0" err="1"/>
              <a:t>Handiversité</a:t>
            </a:r>
            <a:r>
              <a:rPr lang="fr-FR" dirty="0"/>
              <a:t> aide l’étudiant à identifier les possibilités adaptées à sa situation et travaille avec les services concernés de l’Université lorsque cela est nécessaire. </a:t>
            </a:r>
          </a:p>
          <a:p>
            <a:endParaRPr lang="fr-FR" dirty="0"/>
          </a:p>
          <a:p>
            <a:r>
              <a:rPr lang="fr-FR" dirty="0"/>
              <a:t>Si certains besoins restent sans réponse, ils peuvent être examinés pour rechercher des solutions complémentaires. L’étudiant n’a donc pas à effectuer seul toutes les démarches ni à coordonner lui-même les différents services. </a:t>
            </a:r>
          </a:p>
        </p:txBody>
      </p:sp>
      <p:sp>
        <p:nvSpPr>
          <p:cNvPr id="4" name="Espace réservé du numéro de diapositive 3"/>
          <p:cNvSpPr>
            <a:spLocks noGrp="1"/>
          </p:cNvSpPr>
          <p:nvPr>
            <p:ph type="sldNum" sz="quarter" idx="5"/>
          </p:nvPr>
        </p:nvSpPr>
        <p:spPr/>
        <p:txBody>
          <a:bodyPr/>
          <a:lstStyle/>
          <a:p>
            <a:fld id="{011F9099-381F-4DC7-8A9C-30C48F14293C}" type="slidenum">
              <a:rPr lang="fr-FR" smtClean="0"/>
              <a:t>7</a:t>
            </a:fld>
            <a:endParaRPr lang="fr-FR"/>
          </a:p>
        </p:txBody>
      </p:sp>
    </p:spTree>
    <p:extLst>
      <p:ext uri="{BB962C8B-B14F-4D97-AF65-F5344CB8AC3E}">
        <p14:creationId xmlns:p14="http://schemas.microsoft.com/office/powerpoint/2010/main" val="36377997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Une aide financière complémentaire peut être accordée selon la situation de l’étudiant et les besoins identifiés. </a:t>
            </a:r>
          </a:p>
          <a:p>
            <a:endParaRPr lang="fr-FR" dirty="0"/>
          </a:p>
          <a:p>
            <a:r>
              <a:rPr lang="fr-FR" dirty="0"/>
              <a:t>La première étape consiste à regarder les aides existantes et les solutions déjà mobilisables. Les dépenses qui restent à couvrir sont ensuite identifiées. Si une aide complémentaire semble nécessaire, un dossier de demande d’aide financière auprès de l’Université est constitué avec l’étudiant. </a:t>
            </a:r>
          </a:p>
          <a:p>
            <a:endParaRPr lang="fr-FR" dirty="0"/>
          </a:p>
          <a:p>
            <a:r>
              <a:rPr lang="fr-FR" dirty="0"/>
              <a:t>L’aide n’est pas automatique: chaque demande est étudiée au cas par cas, en fonction de la situation et des besoins. </a:t>
            </a:r>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011F9099-381F-4DC7-8A9C-30C48F14293C}" type="slidenum">
              <a:rPr lang="fr-FR" smtClean="0"/>
              <a:t>8</a:t>
            </a:fld>
            <a:endParaRPr lang="fr-FR"/>
          </a:p>
        </p:txBody>
      </p:sp>
    </p:spTree>
    <p:extLst>
      <p:ext uri="{BB962C8B-B14F-4D97-AF65-F5344CB8AC3E}">
        <p14:creationId xmlns:p14="http://schemas.microsoft.com/office/powerpoint/2010/main" val="6199880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Les étudiants peuvent contacter </a:t>
            </a:r>
            <a:r>
              <a:rPr lang="fr-FR" dirty="0" err="1"/>
              <a:t>Handiversité</a:t>
            </a:r>
            <a:r>
              <a:rPr lang="fr-FR" dirty="0"/>
              <a:t> à différentes étapes de leur mobilité: dès qu’ils envisagent un départ, pendant la préparation de leur candidature, après la sélection de leur candidature par la Direction des Relations Internationales (DRI), lors de la préparation du séjour ou une fois à l’étranger. </a:t>
            </a:r>
          </a:p>
          <a:p>
            <a:endParaRPr lang="fr-FR" dirty="0"/>
          </a:p>
          <a:p>
            <a:r>
              <a:rPr lang="fr-FR" dirty="0"/>
              <a:t>La sélection de la candidature relève de la procédure habituelle de mobilité organisée par la DRI. </a:t>
            </a:r>
            <a:r>
              <a:rPr lang="fr-FR" dirty="0" err="1"/>
              <a:t>Handiversité</a:t>
            </a:r>
            <a:r>
              <a:rPr lang="fr-FR" dirty="0"/>
              <a:t> intervient en complément de ce parcours pour accompagner les besoins liés au handicap ou à la santé. </a:t>
            </a:r>
          </a:p>
          <a:p>
            <a:endParaRPr lang="fr-FR" dirty="0"/>
          </a:p>
          <a:p>
            <a:r>
              <a:rPr lang="fr-FR" dirty="0"/>
              <a:t>Il n’est pas nécessaire d’attendre d’avoir obtenu une affectation ou identifié tous ses besoins pour contacter </a:t>
            </a:r>
            <a:r>
              <a:rPr lang="fr-FR" dirty="0" err="1"/>
              <a:t>Handiversité</a:t>
            </a:r>
            <a:r>
              <a:rPr lang="fr-FR" dirty="0"/>
              <a:t>. Certains besoins peuvent aussi apparaître ou se préciser pendant le séjour. </a:t>
            </a:r>
          </a:p>
        </p:txBody>
      </p:sp>
      <p:sp>
        <p:nvSpPr>
          <p:cNvPr id="4" name="Espace réservé du numéro de diapositive 3"/>
          <p:cNvSpPr>
            <a:spLocks noGrp="1"/>
          </p:cNvSpPr>
          <p:nvPr>
            <p:ph type="sldNum" sz="quarter" idx="5"/>
          </p:nvPr>
        </p:nvSpPr>
        <p:spPr/>
        <p:txBody>
          <a:bodyPr/>
          <a:lstStyle/>
          <a:p>
            <a:fld id="{011F9099-381F-4DC7-8A9C-30C48F14293C}" type="slidenum">
              <a:rPr lang="fr-FR" smtClean="0"/>
              <a:t>9</a:t>
            </a:fld>
            <a:endParaRPr lang="fr-FR"/>
          </a:p>
        </p:txBody>
      </p:sp>
    </p:spTree>
    <p:extLst>
      <p:ext uri="{BB962C8B-B14F-4D97-AF65-F5344CB8AC3E}">
        <p14:creationId xmlns:p14="http://schemas.microsoft.com/office/powerpoint/2010/main" val="29162180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Pour </a:t>
            </a:r>
            <a:r>
              <a:rPr lang="fr-FR" dirty="0" err="1"/>
              <a:t>solliticiter</a:t>
            </a:r>
            <a:r>
              <a:rPr lang="fr-FR" dirty="0"/>
              <a:t> le dispositif, l’étudiant peut scanner le QR code de la présentation ou se rendre sur la page web </a:t>
            </a:r>
            <a:r>
              <a:rPr lang="fr-FR" dirty="0" err="1"/>
              <a:t>Handiversité</a:t>
            </a:r>
            <a:r>
              <a:rPr lang="fr-FR" dirty="0"/>
              <a:t> pour accéder au formulaire : https://grist.numerique.gouv.fr/o/docs/forms/2ZDnpoXfVJsRMgwwNcbkYV/7 . </a:t>
            </a:r>
          </a:p>
          <a:p>
            <a:endParaRPr lang="fr-FR" dirty="0"/>
          </a:p>
          <a:p>
            <a:r>
              <a:rPr lang="fr-FR" dirty="0"/>
              <a:t>Le formulaire permet de présenter son projet de mobilité et les besoins déjà identifiés. Il n’est pas nécessaire de connaître toutes les réponses ni d’avoir chiffré l’ensemble des dépenses dès cette </a:t>
            </a:r>
            <a:r>
              <a:rPr lang="fr-FR" dirty="0" err="1"/>
              <a:t>permière</a:t>
            </a:r>
            <a:r>
              <a:rPr lang="fr-FR" dirty="0"/>
              <a:t> étape. </a:t>
            </a:r>
          </a:p>
          <a:p>
            <a:endParaRPr lang="fr-FR" dirty="0"/>
          </a:p>
          <a:p>
            <a:r>
              <a:rPr lang="fr-FR" dirty="0"/>
              <a:t>L’équipe </a:t>
            </a:r>
            <a:r>
              <a:rPr lang="fr-FR" dirty="0" err="1"/>
              <a:t>Handiversité</a:t>
            </a:r>
            <a:r>
              <a:rPr lang="fr-FR" dirty="0"/>
              <a:t> reprend ensuite contact avec l’étudiant pour échanger sur son projet et sa situation. </a:t>
            </a:r>
          </a:p>
        </p:txBody>
      </p:sp>
      <p:sp>
        <p:nvSpPr>
          <p:cNvPr id="4" name="Espace réservé du numéro de diapositive 3"/>
          <p:cNvSpPr>
            <a:spLocks noGrp="1"/>
          </p:cNvSpPr>
          <p:nvPr>
            <p:ph type="sldNum" sz="quarter" idx="5"/>
          </p:nvPr>
        </p:nvSpPr>
        <p:spPr/>
        <p:txBody>
          <a:bodyPr/>
          <a:lstStyle/>
          <a:p>
            <a:fld id="{011F9099-381F-4DC7-8A9C-30C48F14293C}" type="slidenum">
              <a:rPr lang="fr-FR" smtClean="0"/>
              <a:t>10</a:t>
            </a:fld>
            <a:endParaRPr lang="fr-FR"/>
          </a:p>
        </p:txBody>
      </p:sp>
    </p:spTree>
    <p:extLst>
      <p:ext uri="{BB962C8B-B14F-4D97-AF65-F5344CB8AC3E}">
        <p14:creationId xmlns:p14="http://schemas.microsoft.com/office/powerpoint/2010/main" val="32163850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err="1"/>
              <a:t>Handiversité</a:t>
            </a:r>
            <a:r>
              <a:rPr lang="fr-FR" dirty="0"/>
              <a:t> invite les étudiants qui s’interrogent sur la possibilité de partir à l’étranger en raison de leur situation de handicap ou de santé à prendre contact avec l’équipe via le formulaire. </a:t>
            </a:r>
          </a:p>
          <a:p>
            <a:endParaRPr lang="fr-FR" dirty="0"/>
          </a:p>
          <a:p>
            <a:r>
              <a:rPr lang="fr-FR" dirty="0"/>
              <a:t>Un échange permet de commencer à identifier les questions et les besoins, puis de rechercher des solutions adaptées. Il n’est pas nécessaire d’avoir déjà construit un projet définitif pour solliciter un premier échange. </a:t>
            </a:r>
          </a:p>
          <a:p>
            <a:endParaRPr lang="fr-FR" dirty="0"/>
          </a:p>
          <a:p>
            <a:r>
              <a:rPr lang="fr-FR" dirty="0"/>
              <a:t>Pour toute question, l’étudiant peut aussi écrire à l’adresse mail de </a:t>
            </a:r>
            <a:r>
              <a:rPr lang="fr-FR" dirty="0" err="1"/>
              <a:t>Handiversité</a:t>
            </a:r>
            <a:r>
              <a:rPr lang="fr-FR" dirty="0"/>
              <a:t> : handiversite@univ-lyon3.fr</a:t>
            </a:r>
          </a:p>
        </p:txBody>
      </p:sp>
      <p:sp>
        <p:nvSpPr>
          <p:cNvPr id="4" name="Espace réservé du numéro de diapositive 3"/>
          <p:cNvSpPr>
            <a:spLocks noGrp="1"/>
          </p:cNvSpPr>
          <p:nvPr>
            <p:ph type="sldNum" sz="quarter" idx="5"/>
          </p:nvPr>
        </p:nvSpPr>
        <p:spPr/>
        <p:txBody>
          <a:bodyPr/>
          <a:lstStyle/>
          <a:p>
            <a:fld id="{011F9099-381F-4DC7-8A9C-30C48F14293C}" type="slidenum">
              <a:rPr lang="fr-FR" smtClean="0"/>
              <a:t>11</a:t>
            </a:fld>
            <a:endParaRPr lang="fr-FR"/>
          </a:p>
        </p:txBody>
      </p:sp>
    </p:spTree>
    <p:extLst>
      <p:ext uri="{BB962C8B-B14F-4D97-AF65-F5344CB8AC3E}">
        <p14:creationId xmlns:p14="http://schemas.microsoft.com/office/powerpoint/2010/main" val="35593194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10" Type="http://schemas.openxmlformats.org/officeDocument/2006/relationships/image" Target="../media/image16.svg"/><Relationship Id="rId4" Type="http://schemas.openxmlformats.org/officeDocument/2006/relationships/image" Target="../media/image10.png"/><Relationship Id="rId9" Type="http://schemas.openxmlformats.org/officeDocument/2006/relationships/image" Target="../media/image15.png"/></Relationships>
</file>

<file path=ppt/slides/_rels/slide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3.png"/></Relationships>
</file>

<file path=ppt/slides/_rels/slide4.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svg"/><Relationship Id="rId3" Type="http://schemas.openxmlformats.org/officeDocument/2006/relationships/image" Target="../media/image24.png"/><Relationship Id="rId7" Type="http://schemas.openxmlformats.org/officeDocument/2006/relationships/image" Target="../media/image28.svg"/><Relationship Id="rId12" Type="http://schemas.openxmlformats.org/officeDocument/2006/relationships/image" Target="../media/image33.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7.png"/><Relationship Id="rId11" Type="http://schemas.openxmlformats.org/officeDocument/2006/relationships/image" Target="../media/image32.svg"/><Relationship Id="rId5" Type="http://schemas.openxmlformats.org/officeDocument/2006/relationships/image" Target="../media/image26.png"/><Relationship Id="rId15" Type="http://schemas.openxmlformats.org/officeDocument/2006/relationships/image" Target="../media/image36.sv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svg"/><Relationship Id="rId14" Type="http://schemas.openxmlformats.org/officeDocument/2006/relationships/image" Target="../media/image35.png"/></Relationships>
</file>

<file path=ppt/slides/_rels/slide5.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sv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40.png"/><Relationship Id="rId11" Type="http://schemas.openxmlformats.org/officeDocument/2006/relationships/image" Target="../media/image45.svg"/><Relationship Id="rId5" Type="http://schemas.openxmlformats.org/officeDocument/2006/relationships/image" Target="../media/image39.png"/><Relationship Id="rId10" Type="http://schemas.openxmlformats.org/officeDocument/2006/relationships/image" Target="../media/image44.png"/><Relationship Id="rId4" Type="http://schemas.openxmlformats.org/officeDocument/2006/relationships/image" Target="../media/image38.png"/><Relationship Id="rId9" Type="http://schemas.openxmlformats.org/officeDocument/2006/relationships/image" Target="../media/image43.svg"/></Relationships>
</file>

<file path=ppt/slides/_rels/slide6.xml.rels><?xml version="1.0" encoding="UTF-8" standalone="yes"?>
<Relationships xmlns="http://schemas.openxmlformats.org/package/2006/relationships"><Relationship Id="rId8" Type="http://schemas.openxmlformats.org/officeDocument/2006/relationships/image" Target="../media/image48.svg"/><Relationship Id="rId13" Type="http://schemas.openxmlformats.org/officeDocument/2006/relationships/image" Target="../media/image53.svg"/><Relationship Id="rId18" Type="http://schemas.openxmlformats.org/officeDocument/2006/relationships/image" Target="../media/image58.svg"/><Relationship Id="rId3" Type="http://schemas.openxmlformats.org/officeDocument/2006/relationships/image" Target="../media/image18.png"/><Relationship Id="rId7" Type="http://schemas.openxmlformats.org/officeDocument/2006/relationships/image" Target="../media/image47.png"/><Relationship Id="rId12" Type="http://schemas.openxmlformats.org/officeDocument/2006/relationships/image" Target="../media/image52.png"/><Relationship Id="rId17" Type="http://schemas.openxmlformats.org/officeDocument/2006/relationships/image" Target="../media/image57.png"/><Relationship Id="rId2" Type="http://schemas.openxmlformats.org/officeDocument/2006/relationships/notesSlide" Target="../notesSlides/notesSlide6.xml"/><Relationship Id="rId16" Type="http://schemas.openxmlformats.org/officeDocument/2006/relationships/image" Target="../media/image56.png"/><Relationship Id="rId20" Type="http://schemas.openxmlformats.org/officeDocument/2006/relationships/image" Target="../media/image60.png"/><Relationship Id="rId1" Type="http://schemas.openxmlformats.org/officeDocument/2006/relationships/slideLayout" Target="../slideLayouts/slideLayout7.xml"/><Relationship Id="rId6" Type="http://schemas.openxmlformats.org/officeDocument/2006/relationships/image" Target="../media/image46.png"/><Relationship Id="rId11" Type="http://schemas.openxmlformats.org/officeDocument/2006/relationships/image" Target="../media/image51.svg"/><Relationship Id="rId5" Type="http://schemas.openxmlformats.org/officeDocument/2006/relationships/image" Target="../media/image28.svg"/><Relationship Id="rId15" Type="http://schemas.openxmlformats.org/officeDocument/2006/relationships/image" Target="../media/image55.png"/><Relationship Id="rId10" Type="http://schemas.openxmlformats.org/officeDocument/2006/relationships/image" Target="../media/image50.png"/><Relationship Id="rId19" Type="http://schemas.openxmlformats.org/officeDocument/2006/relationships/image" Target="../media/image59.png"/><Relationship Id="rId4" Type="http://schemas.openxmlformats.org/officeDocument/2006/relationships/image" Target="../media/image27.png"/><Relationship Id="rId9" Type="http://schemas.openxmlformats.org/officeDocument/2006/relationships/image" Target="../media/image49.png"/><Relationship Id="rId14" Type="http://schemas.openxmlformats.org/officeDocument/2006/relationships/image" Target="../media/image54.png"/></Relationships>
</file>

<file path=ppt/slides/_rels/slide7.xml.rels><?xml version="1.0" encoding="UTF-8" standalone="yes"?>
<Relationships xmlns="http://schemas.openxmlformats.org/package/2006/relationships"><Relationship Id="rId8" Type="http://schemas.openxmlformats.org/officeDocument/2006/relationships/image" Target="../media/image64.svg"/><Relationship Id="rId3" Type="http://schemas.openxmlformats.org/officeDocument/2006/relationships/image" Target="../media/image17.png"/><Relationship Id="rId7" Type="http://schemas.openxmlformats.org/officeDocument/2006/relationships/image" Target="../media/image63.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62.svg"/><Relationship Id="rId5" Type="http://schemas.openxmlformats.org/officeDocument/2006/relationships/image" Target="../media/image61.png"/><Relationship Id="rId4" Type="http://schemas.openxmlformats.org/officeDocument/2006/relationships/image" Target="../media/image18.png"/><Relationship Id="rId9" Type="http://schemas.openxmlformats.org/officeDocument/2006/relationships/image" Target="../media/image65.png"/></Relationships>
</file>

<file path=ppt/slides/_rels/slide8.xml.rels><?xml version="1.0" encoding="UTF-8" standalone="yes"?>
<Relationships xmlns="http://schemas.openxmlformats.org/package/2006/relationships"><Relationship Id="rId8" Type="http://schemas.openxmlformats.org/officeDocument/2006/relationships/image" Target="../media/image67.svg"/><Relationship Id="rId3" Type="http://schemas.openxmlformats.org/officeDocument/2006/relationships/image" Target="../media/image38.png"/><Relationship Id="rId7" Type="http://schemas.openxmlformats.org/officeDocument/2006/relationships/image" Target="../media/image66.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43.svg"/><Relationship Id="rId5" Type="http://schemas.openxmlformats.org/officeDocument/2006/relationships/image" Target="../media/image42.png"/><Relationship Id="rId10" Type="http://schemas.openxmlformats.org/officeDocument/2006/relationships/image" Target="../media/image69.svg"/><Relationship Id="rId4" Type="http://schemas.openxmlformats.org/officeDocument/2006/relationships/image" Target="../media/image39.png"/><Relationship Id="rId9" Type="http://schemas.openxmlformats.org/officeDocument/2006/relationships/image" Target="../media/image68.png"/></Relationships>
</file>

<file path=ppt/slides/_rels/slide9.xml.rels><?xml version="1.0" encoding="UTF-8" standalone="yes"?>
<Relationships xmlns="http://schemas.openxmlformats.org/package/2006/relationships"><Relationship Id="rId8" Type="http://schemas.openxmlformats.org/officeDocument/2006/relationships/image" Target="../media/image75.png"/><Relationship Id="rId13" Type="http://schemas.openxmlformats.org/officeDocument/2006/relationships/image" Target="../media/image80.png"/><Relationship Id="rId18" Type="http://schemas.openxmlformats.org/officeDocument/2006/relationships/image" Target="../media/image85.png"/><Relationship Id="rId3" Type="http://schemas.openxmlformats.org/officeDocument/2006/relationships/image" Target="../media/image70.png"/><Relationship Id="rId21" Type="http://schemas.openxmlformats.org/officeDocument/2006/relationships/image" Target="../media/image88.png"/><Relationship Id="rId7" Type="http://schemas.openxmlformats.org/officeDocument/2006/relationships/image" Target="../media/image74.png"/><Relationship Id="rId12" Type="http://schemas.openxmlformats.org/officeDocument/2006/relationships/image" Target="../media/image79.png"/><Relationship Id="rId17" Type="http://schemas.openxmlformats.org/officeDocument/2006/relationships/image" Target="../media/image84.png"/><Relationship Id="rId2" Type="http://schemas.openxmlformats.org/officeDocument/2006/relationships/notesSlide" Target="../notesSlides/notesSlide9.xml"/><Relationship Id="rId16" Type="http://schemas.openxmlformats.org/officeDocument/2006/relationships/image" Target="../media/image83.png"/><Relationship Id="rId20" Type="http://schemas.openxmlformats.org/officeDocument/2006/relationships/image" Target="../media/image87.png"/><Relationship Id="rId1" Type="http://schemas.openxmlformats.org/officeDocument/2006/relationships/slideLayout" Target="../slideLayouts/slideLayout7.xml"/><Relationship Id="rId6" Type="http://schemas.openxmlformats.org/officeDocument/2006/relationships/image" Target="../media/image73.png"/><Relationship Id="rId11" Type="http://schemas.openxmlformats.org/officeDocument/2006/relationships/image" Target="../media/image78.png"/><Relationship Id="rId5" Type="http://schemas.openxmlformats.org/officeDocument/2006/relationships/image" Target="../media/image72.png"/><Relationship Id="rId15" Type="http://schemas.openxmlformats.org/officeDocument/2006/relationships/image" Target="../media/image82.png"/><Relationship Id="rId10" Type="http://schemas.openxmlformats.org/officeDocument/2006/relationships/image" Target="../media/image77.png"/><Relationship Id="rId19" Type="http://schemas.openxmlformats.org/officeDocument/2006/relationships/image" Target="../media/image86.png"/><Relationship Id="rId4" Type="http://schemas.openxmlformats.org/officeDocument/2006/relationships/image" Target="../media/image71.png"/><Relationship Id="rId9" Type="http://schemas.openxmlformats.org/officeDocument/2006/relationships/image" Target="../media/image76.png"/><Relationship Id="rId14" Type="http://schemas.openxmlformats.org/officeDocument/2006/relationships/image" Target="../media/image81.png"/></Relationships>
</file>

<file path=ppt/slides/_rels/slide10.xml.rels><?xml version="1.0" encoding="UTF-8" standalone="yes"?>
<Relationships xmlns="http://schemas.openxmlformats.org/package/2006/relationships"><Relationship Id="rId8" Type="http://schemas.openxmlformats.org/officeDocument/2006/relationships/image" Target="../media/image93.svg"/><Relationship Id="rId3" Type="http://schemas.openxmlformats.org/officeDocument/2006/relationships/image" Target="../media/image46.png"/><Relationship Id="rId7" Type="http://schemas.openxmlformats.org/officeDocument/2006/relationships/image" Target="../media/image92.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91.png"/><Relationship Id="rId11" Type="http://schemas.openxmlformats.org/officeDocument/2006/relationships/image" Target="../media/image96.png"/><Relationship Id="rId5" Type="http://schemas.openxmlformats.org/officeDocument/2006/relationships/image" Target="../media/image90.png"/><Relationship Id="rId10" Type="http://schemas.openxmlformats.org/officeDocument/2006/relationships/image" Target="../media/image95.svg"/><Relationship Id="rId4" Type="http://schemas.openxmlformats.org/officeDocument/2006/relationships/image" Target="../media/image89.png"/><Relationship Id="rId9" Type="http://schemas.openxmlformats.org/officeDocument/2006/relationships/image" Target="../media/image94.png"/></Relationships>
</file>

<file path=ppt/slides/_rels/slide1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97.png"/><Relationship Id="rId7"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99.png"/><Relationship Id="rId4" Type="http://schemas.openxmlformats.org/officeDocument/2006/relationships/image" Target="../media/image9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E1730"/>
        </a:solidFill>
        <a:effectLst/>
      </p:bgPr>
    </p:bg>
    <p:spTree>
      <p:nvGrpSpPr>
        <p:cNvPr id="1" name=""/>
        <p:cNvGrpSpPr/>
        <p:nvPr/>
      </p:nvGrpSpPr>
      <p:grpSpPr>
        <a:xfrm>
          <a:off x="0" y="0"/>
          <a:ext cx="0" cy="0"/>
          <a:chOff x="0" y="0"/>
          <a:chExt cx="0" cy="0"/>
        </a:xfrm>
      </p:grpSpPr>
      <p:sp>
        <p:nvSpPr>
          <p:cNvPr id="2" name="Freeform 2"/>
          <p:cNvSpPr/>
          <p:nvPr/>
        </p:nvSpPr>
        <p:spPr>
          <a:xfrm>
            <a:off x="2176622" y="2350377"/>
            <a:ext cx="437512" cy="437279"/>
          </a:xfrm>
          <a:custGeom>
            <a:avLst/>
            <a:gdLst/>
            <a:ahLst/>
            <a:cxnLst/>
            <a:rect l="l" t="t" r="r" b="b"/>
            <a:pathLst>
              <a:path w="437512" h="437279">
                <a:moveTo>
                  <a:pt x="0" y="0"/>
                </a:moveTo>
                <a:lnTo>
                  <a:pt x="437512" y="0"/>
                </a:lnTo>
                <a:lnTo>
                  <a:pt x="437512" y="437280"/>
                </a:lnTo>
                <a:lnTo>
                  <a:pt x="0" y="437280"/>
                </a:lnTo>
                <a:lnTo>
                  <a:pt x="0" y="0"/>
                </a:lnTo>
                <a:close/>
              </a:path>
            </a:pathLst>
          </a:custGeom>
          <a:blipFill>
            <a:blip r:embed="rId3"/>
            <a:stretch>
              <a:fillRect/>
            </a:stretch>
          </a:blipFill>
        </p:spPr>
      </p:sp>
      <p:sp>
        <p:nvSpPr>
          <p:cNvPr id="3" name="Freeform 3"/>
          <p:cNvSpPr/>
          <p:nvPr/>
        </p:nvSpPr>
        <p:spPr>
          <a:xfrm>
            <a:off x="13733583" y="6417077"/>
            <a:ext cx="1750048" cy="437279"/>
          </a:xfrm>
          <a:custGeom>
            <a:avLst/>
            <a:gdLst/>
            <a:ahLst/>
            <a:cxnLst/>
            <a:rect l="l" t="t" r="r" b="b"/>
            <a:pathLst>
              <a:path w="1750048" h="437279">
                <a:moveTo>
                  <a:pt x="0" y="0"/>
                </a:moveTo>
                <a:lnTo>
                  <a:pt x="1750048" y="0"/>
                </a:lnTo>
                <a:lnTo>
                  <a:pt x="1750048" y="437279"/>
                </a:lnTo>
                <a:lnTo>
                  <a:pt x="0" y="437279"/>
                </a:lnTo>
                <a:lnTo>
                  <a:pt x="0" y="0"/>
                </a:lnTo>
                <a:close/>
              </a:path>
            </a:pathLst>
          </a:custGeom>
          <a:blipFill>
            <a:blip r:embed="rId4"/>
            <a:stretch>
              <a:fillRect/>
            </a:stretch>
          </a:blipFill>
        </p:spPr>
      </p:sp>
      <p:sp>
        <p:nvSpPr>
          <p:cNvPr id="4" name="TextBox 4"/>
          <p:cNvSpPr txBox="1"/>
          <p:nvPr/>
        </p:nvSpPr>
        <p:spPr>
          <a:xfrm>
            <a:off x="11957914" y="7162778"/>
            <a:ext cx="5301386" cy="847655"/>
          </a:xfrm>
          <a:prstGeom prst="rect">
            <a:avLst/>
          </a:prstGeom>
        </p:spPr>
        <p:txBody>
          <a:bodyPr lIns="0" tIns="0" rIns="0" bIns="0" rtlCol="0" anchor="t">
            <a:spAutoFit/>
          </a:bodyPr>
          <a:lstStyle/>
          <a:p>
            <a:pPr algn="ctr">
              <a:lnSpc>
                <a:spcPts val="3312"/>
              </a:lnSpc>
            </a:pPr>
            <a:r>
              <a:rPr lang="en-US" sz="2759" b="1" spc="-82">
                <a:solidFill>
                  <a:srgbClr val="FFFFFF"/>
                </a:solidFill>
                <a:latin typeface="Nunito Ultra-Bold"/>
                <a:ea typeface="Nunito Ultra-Bold"/>
                <a:cs typeface="Nunito Ultra-Bold"/>
                <a:sym typeface="Nunito Ultra-Bold"/>
              </a:rPr>
              <a:t>Leslie Dumont - Chargée de projet Handiversité</a:t>
            </a:r>
          </a:p>
        </p:txBody>
      </p:sp>
      <p:sp>
        <p:nvSpPr>
          <p:cNvPr id="5" name="Freeform 5"/>
          <p:cNvSpPr/>
          <p:nvPr/>
        </p:nvSpPr>
        <p:spPr>
          <a:xfrm>
            <a:off x="5873598" y="6854356"/>
            <a:ext cx="6540804" cy="3432644"/>
          </a:xfrm>
          <a:custGeom>
            <a:avLst/>
            <a:gdLst/>
            <a:ahLst/>
            <a:cxnLst/>
            <a:rect l="l" t="t" r="r" b="b"/>
            <a:pathLst>
              <a:path w="6540804" h="3432644">
                <a:moveTo>
                  <a:pt x="0" y="0"/>
                </a:moveTo>
                <a:lnTo>
                  <a:pt x="6540804" y="0"/>
                </a:lnTo>
                <a:lnTo>
                  <a:pt x="6540804" y="3432644"/>
                </a:lnTo>
                <a:lnTo>
                  <a:pt x="0" y="3432644"/>
                </a:lnTo>
                <a:lnTo>
                  <a:pt x="0" y="0"/>
                </a:lnTo>
                <a:close/>
              </a:path>
            </a:pathLst>
          </a:custGeom>
          <a:blipFill>
            <a:blip r:embed="rId5"/>
            <a:stretch>
              <a:fillRect/>
            </a:stretch>
          </a:blipFill>
        </p:spPr>
      </p:sp>
      <p:sp>
        <p:nvSpPr>
          <p:cNvPr id="6" name="Freeform 6"/>
          <p:cNvSpPr/>
          <p:nvPr/>
        </p:nvSpPr>
        <p:spPr>
          <a:xfrm>
            <a:off x="9351818" y="0"/>
            <a:ext cx="5020450" cy="7072996"/>
          </a:xfrm>
          <a:custGeom>
            <a:avLst/>
            <a:gdLst/>
            <a:ahLst/>
            <a:cxnLst/>
            <a:rect l="l" t="t" r="r" b="b"/>
            <a:pathLst>
              <a:path w="5020450" h="7072996">
                <a:moveTo>
                  <a:pt x="0" y="0"/>
                </a:moveTo>
                <a:lnTo>
                  <a:pt x="5020450" y="0"/>
                </a:lnTo>
                <a:lnTo>
                  <a:pt x="5020450" y="7072996"/>
                </a:lnTo>
                <a:lnTo>
                  <a:pt x="0" y="7072996"/>
                </a:lnTo>
                <a:lnTo>
                  <a:pt x="0" y="0"/>
                </a:lnTo>
                <a:close/>
              </a:path>
            </a:pathLst>
          </a:custGeom>
          <a:blipFill>
            <a:blip r:embed="rId6"/>
            <a:stretch>
              <a:fillRect/>
            </a:stretch>
          </a:blipFill>
        </p:spPr>
      </p:sp>
      <p:grpSp>
        <p:nvGrpSpPr>
          <p:cNvPr id="7" name="Group 7"/>
          <p:cNvGrpSpPr/>
          <p:nvPr/>
        </p:nvGrpSpPr>
        <p:grpSpPr>
          <a:xfrm>
            <a:off x="11211546" y="3006296"/>
            <a:ext cx="6794122" cy="3085470"/>
            <a:chOff x="0" y="0"/>
            <a:chExt cx="9058829" cy="4113959"/>
          </a:xfrm>
        </p:grpSpPr>
        <p:sp>
          <p:nvSpPr>
            <p:cNvPr id="8" name="TextBox 8"/>
            <p:cNvSpPr txBox="1"/>
            <p:nvPr/>
          </p:nvSpPr>
          <p:spPr>
            <a:xfrm>
              <a:off x="2851042" y="3596521"/>
              <a:ext cx="3356744" cy="517439"/>
            </a:xfrm>
            <a:prstGeom prst="rect">
              <a:avLst/>
            </a:prstGeom>
          </p:spPr>
          <p:txBody>
            <a:bodyPr lIns="0" tIns="0" rIns="0" bIns="0" rtlCol="0" anchor="t">
              <a:spAutoFit/>
            </a:bodyPr>
            <a:lstStyle/>
            <a:p>
              <a:pPr algn="l">
                <a:lnSpc>
                  <a:spcPts val="3059"/>
                </a:lnSpc>
              </a:pPr>
              <a:r>
                <a:rPr lang="en-US" sz="2548" b="1" spc="-75">
                  <a:solidFill>
                    <a:srgbClr val="FAFAFA"/>
                  </a:solidFill>
                  <a:latin typeface="Nunito Ultra-Bold"/>
                  <a:ea typeface="Nunito Ultra-Bold"/>
                  <a:cs typeface="Nunito Ultra-Bold"/>
                  <a:sym typeface="Nunito Ultra-Bold"/>
                </a:rPr>
                <a:t>20 octobre 2026</a:t>
              </a:r>
            </a:p>
          </p:txBody>
        </p:sp>
        <p:sp>
          <p:nvSpPr>
            <p:cNvPr id="9" name="TextBox 9"/>
            <p:cNvSpPr txBox="1"/>
            <p:nvPr/>
          </p:nvSpPr>
          <p:spPr>
            <a:xfrm>
              <a:off x="0" y="133350"/>
              <a:ext cx="9058829" cy="2549426"/>
            </a:xfrm>
            <a:prstGeom prst="rect">
              <a:avLst/>
            </a:prstGeom>
          </p:spPr>
          <p:txBody>
            <a:bodyPr lIns="0" tIns="0" rIns="0" bIns="0" rtlCol="0" anchor="t">
              <a:spAutoFit/>
            </a:bodyPr>
            <a:lstStyle/>
            <a:p>
              <a:pPr algn="ctr">
                <a:lnSpc>
                  <a:spcPts val="7215"/>
                </a:lnSpc>
              </a:pPr>
              <a:r>
                <a:rPr lang="en-US" sz="7215" b="1" spc="-214">
                  <a:solidFill>
                    <a:srgbClr val="F8C328"/>
                  </a:solidFill>
                  <a:latin typeface="Nunito Ultra-Bold"/>
                  <a:ea typeface="Nunito Ultra-Bold"/>
                  <a:cs typeface="Nunito Ultra-Bold"/>
                  <a:sym typeface="Nunito Ultra-Bold"/>
                </a:rPr>
                <a:t>Mobility Days </a:t>
              </a:r>
              <a:r>
                <a:rPr lang="en-US" sz="7215" b="1" spc="-214">
                  <a:solidFill>
                    <a:srgbClr val="FFFFFF"/>
                  </a:solidFill>
                  <a:latin typeface="Nunito Ultra-Bold"/>
                  <a:ea typeface="Nunito Ultra-Bold"/>
                  <a:cs typeface="Nunito Ultra-Bold"/>
                  <a:sym typeface="Nunito Ultra-Bold"/>
                </a:rPr>
                <a:t>2026</a:t>
              </a:r>
            </a:p>
          </p:txBody>
        </p:sp>
        <p:sp>
          <p:nvSpPr>
            <p:cNvPr id="10" name="Freeform 10"/>
            <p:cNvSpPr/>
            <p:nvPr/>
          </p:nvSpPr>
          <p:spPr>
            <a:xfrm>
              <a:off x="3362716" y="2682776"/>
              <a:ext cx="2333397" cy="583039"/>
            </a:xfrm>
            <a:custGeom>
              <a:avLst/>
              <a:gdLst/>
              <a:ahLst/>
              <a:cxnLst/>
              <a:rect l="l" t="t" r="r" b="b"/>
              <a:pathLst>
                <a:path w="2333397" h="583039">
                  <a:moveTo>
                    <a:pt x="0" y="0"/>
                  </a:moveTo>
                  <a:lnTo>
                    <a:pt x="2333397" y="0"/>
                  </a:lnTo>
                  <a:lnTo>
                    <a:pt x="2333397" y="583039"/>
                  </a:lnTo>
                  <a:lnTo>
                    <a:pt x="0" y="583039"/>
                  </a:lnTo>
                  <a:lnTo>
                    <a:pt x="0" y="0"/>
                  </a:lnTo>
                  <a:close/>
                </a:path>
              </a:pathLst>
            </a:custGeom>
            <a:blipFill>
              <a:blip r:embed="rId4"/>
              <a:stretch>
                <a:fillRect/>
              </a:stretch>
            </a:blipFill>
          </p:spPr>
        </p:sp>
      </p:grpSp>
      <p:grpSp>
        <p:nvGrpSpPr>
          <p:cNvPr id="11" name="Group 11"/>
          <p:cNvGrpSpPr/>
          <p:nvPr/>
        </p:nvGrpSpPr>
        <p:grpSpPr>
          <a:xfrm>
            <a:off x="0" y="0"/>
            <a:ext cx="6759560" cy="3224936"/>
            <a:chOff x="0" y="0"/>
            <a:chExt cx="9012746" cy="4299915"/>
          </a:xfrm>
        </p:grpSpPr>
        <p:sp>
          <p:nvSpPr>
            <p:cNvPr id="12" name="Freeform 12"/>
            <p:cNvSpPr/>
            <p:nvPr/>
          </p:nvSpPr>
          <p:spPr>
            <a:xfrm>
              <a:off x="0" y="0"/>
              <a:ext cx="9012746" cy="4299915"/>
            </a:xfrm>
            <a:custGeom>
              <a:avLst/>
              <a:gdLst/>
              <a:ahLst/>
              <a:cxnLst/>
              <a:rect l="l" t="t" r="r" b="b"/>
              <a:pathLst>
                <a:path w="9012746" h="4299915">
                  <a:moveTo>
                    <a:pt x="0" y="0"/>
                  </a:moveTo>
                  <a:lnTo>
                    <a:pt x="9012746" y="0"/>
                  </a:lnTo>
                  <a:lnTo>
                    <a:pt x="9012746" y="4299915"/>
                  </a:lnTo>
                  <a:lnTo>
                    <a:pt x="0" y="4299915"/>
                  </a:lnTo>
                  <a:lnTo>
                    <a:pt x="0" y="0"/>
                  </a:lnTo>
                  <a:close/>
                </a:path>
              </a:pathLst>
            </a:custGeom>
            <a:blipFill>
              <a:blip r:embed="rId7"/>
              <a:stretch>
                <a:fillRect/>
              </a:stretch>
            </a:blipFill>
          </p:spPr>
        </p:sp>
        <p:sp>
          <p:nvSpPr>
            <p:cNvPr id="13" name="Freeform 13"/>
            <p:cNvSpPr/>
            <p:nvPr/>
          </p:nvSpPr>
          <p:spPr>
            <a:xfrm>
              <a:off x="860440" y="276944"/>
              <a:ext cx="3791770" cy="1443022"/>
            </a:xfrm>
            <a:custGeom>
              <a:avLst/>
              <a:gdLst/>
              <a:ahLst/>
              <a:cxnLst/>
              <a:rect l="l" t="t" r="r" b="b"/>
              <a:pathLst>
                <a:path w="3791770" h="1443022">
                  <a:moveTo>
                    <a:pt x="0" y="0"/>
                  </a:moveTo>
                  <a:lnTo>
                    <a:pt x="3791771" y="0"/>
                  </a:lnTo>
                  <a:lnTo>
                    <a:pt x="3791771" y="1443022"/>
                  </a:lnTo>
                  <a:lnTo>
                    <a:pt x="0" y="1443022"/>
                  </a:lnTo>
                  <a:lnTo>
                    <a:pt x="0" y="0"/>
                  </a:lnTo>
                  <a:close/>
                </a:path>
              </a:pathLst>
            </a:custGeom>
            <a:blipFill>
              <a:blip r:embed="rId8"/>
              <a:stretch>
                <a:fillRect/>
              </a:stretch>
            </a:blipFill>
          </p:spPr>
        </p:sp>
        <p:sp>
          <p:nvSpPr>
            <p:cNvPr id="14" name="TextBox 14"/>
            <p:cNvSpPr txBox="1"/>
            <p:nvPr/>
          </p:nvSpPr>
          <p:spPr>
            <a:xfrm>
              <a:off x="861669" y="1746624"/>
              <a:ext cx="6701889" cy="935507"/>
            </a:xfrm>
            <a:prstGeom prst="rect">
              <a:avLst/>
            </a:prstGeom>
          </p:spPr>
          <p:txBody>
            <a:bodyPr lIns="0" tIns="0" rIns="0" bIns="0" rtlCol="0" anchor="t">
              <a:spAutoFit/>
            </a:bodyPr>
            <a:lstStyle/>
            <a:p>
              <a:pPr algn="l">
                <a:lnSpc>
                  <a:spcPts val="5139"/>
                </a:lnSpc>
              </a:pPr>
              <a:r>
                <a:rPr lang="en-US" sz="5139" b="1" spc="-153">
                  <a:solidFill>
                    <a:srgbClr val="1F2447"/>
                  </a:solidFill>
                  <a:latin typeface="Inter Bold"/>
                  <a:ea typeface="Inter Bold"/>
                  <a:cs typeface="Inter Bold"/>
                  <a:sym typeface="Inter Bold"/>
                </a:rPr>
                <a:t>HANDIVERSITÉ</a:t>
              </a:r>
            </a:p>
          </p:txBody>
        </p:sp>
        <p:sp>
          <p:nvSpPr>
            <p:cNvPr id="15" name="Freeform 15"/>
            <p:cNvSpPr/>
            <p:nvPr/>
          </p:nvSpPr>
          <p:spPr>
            <a:xfrm>
              <a:off x="860440" y="2565373"/>
              <a:ext cx="1764632" cy="1443022"/>
            </a:xfrm>
            <a:custGeom>
              <a:avLst/>
              <a:gdLst/>
              <a:ahLst/>
              <a:cxnLst/>
              <a:rect l="l" t="t" r="r" b="b"/>
              <a:pathLst>
                <a:path w="1764632" h="1443022">
                  <a:moveTo>
                    <a:pt x="0" y="0"/>
                  </a:moveTo>
                  <a:lnTo>
                    <a:pt x="1764632" y="0"/>
                  </a:lnTo>
                  <a:lnTo>
                    <a:pt x="1764632" y="1443022"/>
                  </a:lnTo>
                  <a:lnTo>
                    <a:pt x="0" y="1443022"/>
                  </a:lnTo>
                  <a:lnTo>
                    <a:pt x="0" y="0"/>
                  </a:lnTo>
                  <a:close/>
                </a:path>
              </a:pathLst>
            </a:custGeom>
            <a:blipFill>
              <a:blip r:embed="rId9"/>
              <a:stretch>
                <a:fillRect/>
              </a:stretch>
            </a:blipFill>
          </p:spPr>
        </p:sp>
        <p:sp>
          <p:nvSpPr>
            <p:cNvPr id="16" name="TextBox 16"/>
            <p:cNvSpPr txBox="1"/>
            <p:nvPr/>
          </p:nvSpPr>
          <p:spPr>
            <a:xfrm>
              <a:off x="3000375" y="2813059"/>
              <a:ext cx="5000625" cy="423524"/>
            </a:xfrm>
            <a:prstGeom prst="rect">
              <a:avLst/>
            </a:prstGeom>
          </p:spPr>
          <p:txBody>
            <a:bodyPr lIns="0" tIns="0" rIns="0" bIns="0" rtlCol="0" anchor="t">
              <a:spAutoFit/>
            </a:bodyPr>
            <a:lstStyle/>
            <a:p>
              <a:pPr algn="l">
                <a:lnSpc>
                  <a:spcPts val="2387"/>
                </a:lnSpc>
              </a:pPr>
              <a:r>
                <a:rPr lang="en-US" sz="2387" spc="-71">
                  <a:solidFill>
                    <a:srgbClr val="7A2C7D"/>
                  </a:solidFill>
                  <a:latin typeface="Inter"/>
                  <a:ea typeface="Inter"/>
                  <a:cs typeface="Inter"/>
                  <a:sym typeface="Inter"/>
                </a:rPr>
                <a:t>AGIR POUR </a:t>
              </a:r>
              <a:r>
                <a:rPr lang="en-US" sz="2387" b="1" spc="-71">
                  <a:solidFill>
                    <a:srgbClr val="7A2C7D"/>
                  </a:solidFill>
                  <a:latin typeface="Inter Bold"/>
                  <a:ea typeface="Inter Bold"/>
                  <a:cs typeface="Inter Bold"/>
                  <a:sym typeface="Inter Bold"/>
                </a:rPr>
                <a:t>L’INCLUSION</a:t>
              </a:r>
            </a:p>
          </p:txBody>
        </p:sp>
        <p:sp>
          <p:nvSpPr>
            <p:cNvPr id="17" name="TextBox 17"/>
            <p:cNvSpPr txBox="1"/>
            <p:nvPr/>
          </p:nvSpPr>
          <p:spPr>
            <a:xfrm>
              <a:off x="3567016" y="3357350"/>
              <a:ext cx="4057759" cy="240368"/>
            </a:xfrm>
            <a:prstGeom prst="rect">
              <a:avLst/>
            </a:prstGeom>
          </p:spPr>
          <p:txBody>
            <a:bodyPr lIns="0" tIns="0" rIns="0" bIns="0" rtlCol="0" anchor="t">
              <a:spAutoFit/>
            </a:bodyPr>
            <a:lstStyle/>
            <a:p>
              <a:pPr algn="l">
                <a:lnSpc>
                  <a:spcPts val="1335"/>
                </a:lnSpc>
              </a:pPr>
              <a:r>
                <a:rPr lang="en-US" sz="1335" b="1" spc="-39">
                  <a:solidFill>
                    <a:srgbClr val="1F2447"/>
                  </a:solidFill>
                  <a:latin typeface="Inter Bold"/>
                  <a:ea typeface="Inter Bold"/>
                  <a:cs typeface="Inter Bold"/>
                  <a:sym typeface="Inter Bold"/>
                </a:rPr>
                <a:t>UNIVERSITÉ LYON 3 </a:t>
              </a:r>
              <a:r>
                <a:rPr lang="en-US" sz="1335" spc="-39">
                  <a:solidFill>
                    <a:srgbClr val="1F2447"/>
                  </a:solidFill>
                  <a:latin typeface="Inter"/>
                  <a:ea typeface="Inter"/>
                  <a:cs typeface="Inter"/>
                  <a:sym typeface="Inter"/>
                </a:rPr>
                <a:t>JEAN MOULIN</a:t>
              </a:r>
            </a:p>
          </p:txBody>
        </p:sp>
      </p:grpSp>
      <p:sp>
        <p:nvSpPr>
          <p:cNvPr id="18" name="TextBox 18"/>
          <p:cNvSpPr txBox="1"/>
          <p:nvPr/>
        </p:nvSpPr>
        <p:spPr>
          <a:xfrm>
            <a:off x="1028700" y="4761875"/>
            <a:ext cx="6794122" cy="2793132"/>
          </a:xfrm>
          <a:prstGeom prst="rect">
            <a:avLst/>
          </a:prstGeom>
        </p:spPr>
        <p:txBody>
          <a:bodyPr lIns="0" tIns="0" rIns="0" bIns="0" rtlCol="0" anchor="t">
            <a:spAutoFit/>
          </a:bodyPr>
          <a:lstStyle/>
          <a:p>
            <a:pPr algn="l">
              <a:lnSpc>
                <a:spcPts val="7215"/>
              </a:lnSpc>
            </a:pPr>
            <a:r>
              <a:rPr lang="en-US" sz="7215" b="1" spc="-214">
                <a:solidFill>
                  <a:srgbClr val="FAFAFA"/>
                </a:solidFill>
                <a:latin typeface="Nunito Ultra-Bold"/>
                <a:ea typeface="Nunito Ultra-Bold"/>
                <a:cs typeface="Nunito Ultra-Bold"/>
                <a:sym typeface="Nunito Ultra-Bold"/>
              </a:rPr>
              <a:t>Partir à l’étranger avec </a:t>
            </a:r>
            <a:r>
              <a:rPr lang="en-US" sz="7215" b="1" spc="-214">
                <a:solidFill>
                  <a:srgbClr val="F8C328"/>
                </a:solidFill>
                <a:latin typeface="Nunito Ultra-Bold"/>
                <a:ea typeface="Nunito Ultra-Bold"/>
                <a:cs typeface="Nunito Ultra-Bold"/>
                <a:sym typeface="Nunito Ultra-Bold"/>
              </a:rPr>
              <a:t>Handiversité</a:t>
            </a:r>
          </a:p>
        </p:txBody>
      </p:sp>
      <p:sp>
        <p:nvSpPr>
          <p:cNvPr id="19" name="Freeform 19"/>
          <p:cNvSpPr/>
          <p:nvPr/>
        </p:nvSpPr>
        <p:spPr>
          <a:xfrm rot="-10800000">
            <a:off x="15349845" y="8885228"/>
            <a:ext cx="2938155" cy="1401772"/>
          </a:xfrm>
          <a:custGeom>
            <a:avLst/>
            <a:gdLst/>
            <a:ahLst/>
            <a:cxnLst/>
            <a:rect l="l" t="t" r="r" b="b"/>
            <a:pathLst>
              <a:path w="2938155" h="1401772">
                <a:moveTo>
                  <a:pt x="0" y="0"/>
                </a:moveTo>
                <a:lnTo>
                  <a:pt x="2938155" y="0"/>
                </a:lnTo>
                <a:lnTo>
                  <a:pt x="2938155" y="1401772"/>
                </a:lnTo>
                <a:lnTo>
                  <a:pt x="0" y="1401772"/>
                </a:lnTo>
                <a:lnTo>
                  <a:pt x="0" y="0"/>
                </a:lnTo>
                <a:close/>
              </a:path>
            </a:pathLst>
          </a:custGeom>
          <a:blipFill>
            <a:blip r:embed="rId7"/>
            <a:stretch>
              <a:fillRect/>
            </a:stretch>
          </a:blipFill>
        </p:spPr>
      </p:sp>
      <p:sp>
        <p:nvSpPr>
          <p:cNvPr id="20" name="Freeform 20"/>
          <p:cNvSpPr/>
          <p:nvPr/>
        </p:nvSpPr>
        <p:spPr>
          <a:xfrm>
            <a:off x="15813404" y="8941216"/>
            <a:ext cx="2287428" cy="1345784"/>
          </a:xfrm>
          <a:custGeom>
            <a:avLst/>
            <a:gdLst/>
            <a:ahLst/>
            <a:cxnLst/>
            <a:rect l="l" t="t" r="r" b="b"/>
            <a:pathLst>
              <a:path w="2287428" h="1345784">
                <a:moveTo>
                  <a:pt x="0" y="0"/>
                </a:moveTo>
                <a:lnTo>
                  <a:pt x="2287428" y="0"/>
                </a:lnTo>
                <a:lnTo>
                  <a:pt x="2287428" y="1345784"/>
                </a:lnTo>
                <a:lnTo>
                  <a:pt x="0" y="1345784"/>
                </a:lnTo>
                <a:lnTo>
                  <a:pt x="0" y="0"/>
                </a:lnTo>
                <a:close/>
              </a:path>
            </a:pathLst>
          </a:custGeom>
          <a:blipFill>
            <a:blip r:embed="rId10"/>
            <a:stretch>
              <a:fillRect/>
            </a:stretch>
          </a:blipFill>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E1730"/>
        </a:solidFill>
        <a:effectLst/>
      </p:bgPr>
    </p:bg>
    <p:spTree>
      <p:nvGrpSpPr>
        <p:cNvPr id="1" name=""/>
        <p:cNvGrpSpPr/>
        <p:nvPr/>
      </p:nvGrpSpPr>
      <p:grpSpPr>
        <a:xfrm>
          <a:off x="0" y="0"/>
          <a:ext cx="0" cy="0"/>
          <a:chOff x="0" y="0"/>
          <a:chExt cx="0" cy="0"/>
        </a:xfrm>
      </p:grpSpPr>
      <p:sp>
        <p:nvSpPr>
          <p:cNvPr id="2" name="Freeform 2"/>
          <p:cNvSpPr/>
          <p:nvPr/>
        </p:nvSpPr>
        <p:spPr>
          <a:xfrm>
            <a:off x="13660602" y="0"/>
            <a:ext cx="4801694" cy="7072996"/>
          </a:xfrm>
          <a:custGeom>
            <a:avLst/>
            <a:gdLst/>
            <a:ahLst/>
            <a:cxnLst/>
            <a:rect l="l" t="t" r="r" b="b"/>
            <a:pathLst>
              <a:path w="4801694" h="7072996">
                <a:moveTo>
                  <a:pt x="0" y="0"/>
                </a:moveTo>
                <a:lnTo>
                  <a:pt x="4801693" y="0"/>
                </a:lnTo>
                <a:lnTo>
                  <a:pt x="4801693" y="7072996"/>
                </a:lnTo>
                <a:lnTo>
                  <a:pt x="0" y="7072996"/>
                </a:lnTo>
                <a:lnTo>
                  <a:pt x="0" y="0"/>
                </a:lnTo>
                <a:close/>
              </a:path>
            </a:pathLst>
          </a:custGeom>
          <a:blipFill>
            <a:blip r:embed="rId3"/>
            <a:stretch>
              <a:fillRect/>
            </a:stretch>
          </a:blipFill>
        </p:spPr>
      </p:sp>
      <p:sp>
        <p:nvSpPr>
          <p:cNvPr id="3" name="Freeform 3"/>
          <p:cNvSpPr/>
          <p:nvPr/>
        </p:nvSpPr>
        <p:spPr>
          <a:xfrm>
            <a:off x="10205927" y="7072996"/>
            <a:ext cx="6540804" cy="3432644"/>
          </a:xfrm>
          <a:custGeom>
            <a:avLst/>
            <a:gdLst/>
            <a:ahLst/>
            <a:cxnLst/>
            <a:rect l="l" t="t" r="r" b="b"/>
            <a:pathLst>
              <a:path w="6540804" h="3432644">
                <a:moveTo>
                  <a:pt x="0" y="0"/>
                </a:moveTo>
                <a:lnTo>
                  <a:pt x="6540804" y="0"/>
                </a:lnTo>
                <a:lnTo>
                  <a:pt x="6540804" y="3432644"/>
                </a:lnTo>
                <a:lnTo>
                  <a:pt x="0" y="3432644"/>
                </a:lnTo>
                <a:lnTo>
                  <a:pt x="0" y="0"/>
                </a:lnTo>
                <a:close/>
              </a:path>
            </a:pathLst>
          </a:custGeom>
          <a:blipFill>
            <a:blip r:embed="rId4"/>
            <a:stretch>
              <a:fillRect/>
            </a:stretch>
          </a:blipFill>
        </p:spPr>
      </p:sp>
      <p:sp>
        <p:nvSpPr>
          <p:cNvPr id="4" name="Freeform 4"/>
          <p:cNvSpPr/>
          <p:nvPr/>
        </p:nvSpPr>
        <p:spPr>
          <a:xfrm>
            <a:off x="1223919" y="6984341"/>
            <a:ext cx="927146" cy="950919"/>
          </a:xfrm>
          <a:custGeom>
            <a:avLst/>
            <a:gdLst/>
            <a:ahLst/>
            <a:cxnLst/>
            <a:rect l="l" t="t" r="r" b="b"/>
            <a:pathLst>
              <a:path w="927146" h="950919">
                <a:moveTo>
                  <a:pt x="0" y="0"/>
                </a:moveTo>
                <a:lnTo>
                  <a:pt x="927146" y="0"/>
                </a:lnTo>
                <a:lnTo>
                  <a:pt x="927146" y="950919"/>
                </a:lnTo>
                <a:lnTo>
                  <a:pt x="0" y="95091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Freeform 5"/>
          <p:cNvSpPr/>
          <p:nvPr/>
        </p:nvSpPr>
        <p:spPr>
          <a:xfrm>
            <a:off x="645330" y="5677578"/>
            <a:ext cx="2084324" cy="708670"/>
          </a:xfrm>
          <a:custGeom>
            <a:avLst/>
            <a:gdLst/>
            <a:ahLst/>
            <a:cxnLst/>
            <a:rect l="l" t="t" r="r" b="b"/>
            <a:pathLst>
              <a:path w="2084324" h="708670">
                <a:moveTo>
                  <a:pt x="0" y="0"/>
                </a:moveTo>
                <a:lnTo>
                  <a:pt x="2084324" y="0"/>
                </a:lnTo>
                <a:lnTo>
                  <a:pt x="2084324" y="708670"/>
                </a:lnTo>
                <a:lnTo>
                  <a:pt x="0" y="70867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6" name="Freeform 6"/>
          <p:cNvSpPr/>
          <p:nvPr/>
        </p:nvSpPr>
        <p:spPr>
          <a:xfrm>
            <a:off x="1144237" y="8535335"/>
            <a:ext cx="1086510" cy="1358137"/>
          </a:xfrm>
          <a:custGeom>
            <a:avLst/>
            <a:gdLst/>
            <a:ahLst/>
            <a:cxnLst/>
            <a:rect l="l" t="t" r="r" b="b"/>
            <a:pathLst>
              <a:path w="1086510" h="1358137">
                <a:moveTo>
                  <a:pt x="0" y="0"/>
                </a:moveTo>
                <a:lnTo>
                  <a:pt x="1086510" y="0"/>
                </a:lnTo>
                <a:lnTo>
                  <a:pt x="1086510" y="1358137"/>
                </a:lnTo>
                <a:lnTo>
                  <a:pt x="0" y="135813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grpSp>
        <p:nvGrpSpPr>
          <p:cNvPr id="7" name="Group 7"/>
          <p:cNvGrpSpPr/>
          <p:nvPr/>
        </p:nvGrpSpPr>
        <p:grpSpPr>
          <a:xfrm>
            <a:off x="645330" y="408803"/>
            <a:ext cx="12291553" cy="2972572"/>
            <a:chOff x="0" y="0"/>
            <a:chExt cx="16388737" cy="3963429"/>
          </a:xfrm>
        </p:grpSpPr>
        <p:sp>
          <p:nvSpPr>
            <p:cNvPr id="8" name="TextBox 8"/>
            <p:cNvSpPr txBox="1"/>
            <p:nvPr/>
          </p:nvSpPr>
          <p:spPr>
            <a:xfrm>
              <a:off x="0" y="180975"/>
              <a:ext cx="10295942" cy="1831218"/>
            </a:xfrm>
            <a:prstGeom prst="rect">
              <a:avLst/>
            </a:prstGeom>
          </p:spPr>
          <p:txBody>
            <a:bodyPr lIns="0" tIns="0" rIns="0" bIns="0" rtlCol="0" anchor="t">
              <a:spAutoFit/>
            </a:bodyPr>
            <a:lstStyle/>
            <a:p>
              <a:pPr algn="l">
                <a:lnSpc>
                  <a:spcPts val="9915"/>
                </a:lnSpc>
              </a:pPr>
              <a:r>
                <a:rPr lang="en-US" sz="9915" b="1" spc="-96">
                  <a:solidFill>
                    <a:srgbClr val="F8C62C"/>
                  </a:solidFill>
                  <a:latin typeface="Nunito Ultra-Bold"/>
                  <a:ea typeface="Nunito Ultra-Bold"/>
                  <a:cs typeface="Nunito Ultra-Bold"/>
                  <a:sym typeface="Nunito Ultra-Bold"/>
                </a:rPr>
                <a:t>Handiversité</a:t>
              </a:r>
            </a:p>
          </p:txBody>
        </p:sp>
        <p:sp>
          <p:nvSpPr>
            <p:cNvPr id="9" name="TextBox 9"/>
            <p:cNvSpPr txBox="1"/>
            <p:nvPr/>
          </p:nvSpPr>
          <p:spPr>
            <a:xfrm>
              <a:off x="0" y="2193168"/>
              <a:ext cx="16388737" cy="1770261"/>
            </a:xfrm>
            <a:prstGeom prst="rect">
              <a:avLst/>
            </a:prstGeom>
          </p:spPr>
          <p:txBody>
            <a:bodyPr lIns="0" tIns="0" rIns="0" bIns="0" rtlCol="0" anchor="t">
              <a:spAutoFit/>
            </a:bodyPr>
            <a:lstStyle/>
            <a:p>
              <a:pPr algn="l">
                <a:lnSpc>
                  <a:spcPts val="9615"/>
                </a:lnSpc>
              </a:pPr>
              <a:r>
                <a:rPr lang="en-US" sz="9615" b="1" spc="-93">
                  <a:solidFill>
                    <a:srgbClr val="FFFFFF"/>
                  </a:solidFill>
                  <a:latin typeface="Nunito Ultra-Bold"/>
                  <a:ea typeface="Nunito Ultra-Bold"/>
                  <a:cs typeface="Nunito Ultra-Bold"/>
                  <a:sym typeface="Nunito Ultra-Bold"/>
                </a:rPr>
                <a:t>Qu’est-ce que c’est ? </a:t>
              </a:r>
            </a:p>
          </p:txBody>
        </p:sp>
      </p:grpSp>
      <p:sp>
        <p:nvSpPr>
          <p:cNvPr id="10" name="TextBox 10"/>
          <p:cNvSpPr txBox="1"/>
          <p:nvPr/>
        </p:nvSpPr>
        <p:spPr>
          <a:xfrm>
            <a:off x="715121" y="3726203"/>
            <a:ext cx="12151971" cy="530642"/>
          </a:xfrm>
          <a:prstGeom prst="rect">
            <a:avLst/>
          </a:prstGeom>
        </p:spPr>
        <p:txBody>
          <a:bodyPr lIns="0" tIns="0" rIns="0" bIns="0" rtlCol="0" anchor="t">
            <a:spAutoFit/>
          </a:bodyPr>
          <a:lstStyle/>
          <a:p>
            <a:pPr algn="l">
              <a:lnSpc>
                <a:spcPts val="4344"/>
              </a:lnSpc>
            </a:pPr>
            <a:r>
              <a:rPr lang="en-US" sz="3102" b="1" spc="-92">
                <a:solidFill>
                  <a:srgbClr val="FFFFFF">
                    <a:alpha val="89804"/>
                  </a:srgbClr>
                </a:solidFill>
                <a:latin typeface="Nunito Semi-Bold"/>
                <a:ea typeface="Nunito Semi-Bold"/>
                <a:cs typeface="Nunito Semi-Bold"/>
                <a:sym typeface="Nunito Semi-Bold"/>
              </a:rPr>
              <a:t>C’est un projet de l’Université Jean Moulin pour améliorer l’inclusion. </a:t>
            </a:r>
          </a:p>
        </p:txBody>
      </p:sp>
      <p:sp>
        <p:nvSpPr>
          <p:cNvPr id="11" name="TextBox 11"/>
          <p:cNvSpPr txBox="1"/>
          <p:nvPr/>
        </p:nvSpPr>
        <p:spPr>
          <a:xfrm>
            <a:off x="715121" y="4542595"/>
            <a:ext cx="3115580" cy="495897"/>
          </a:xfrm>
          <a:prstGeom prst="rect">
            <a:avLst/>
          </a:prstGeom>
        </p:spPr>
        <p:txBody>
          <a:bodyPr lIns="0" tIns="0" rIns="0" bIns="0" rtlCol="0" anchor="t">
            <a:spAutoFit/>
          </a:bodyPr>
          <a:lstStyle/>
          <a:p>
            <a:pPr algn="l">
              <a:lnSpc>
                <a:spcPts val="4160"/>
              </a:lnSpc>
            </a:pPr>
            <a:r>
              <a:rPr lang="en-US" sz="2970" b="1" spc="-88">
                <a:solidFill>
                  <a:srgbClr val="FFFFFF">
                    <a:alpha val="89804"/>
                  </a:srgbClr>
                </a:solidFill>
                <a:latin typeface="Nunito Semi-Bold"/>
                <a:ea typeface="Nunito Semi-Bold"/>
                <a:cs typeface="Nunito Semi-Bold"/>
                <a:sym typeface="Nunito Semi-Bold"/>
              </a:rPr>
              <a:t>3 axes de travail:</a:t>
            </a:r>
          </a:p>
        </p:txBody>
      </p:sp>
      <p:sp>
        <p:nvSpPr>
          <p:cNvPr id="12" name="TextBox 12"/>
          <p:cNvSpPr txBox="1"/>
          <p:nvPr/>
        </p:nvSpPr>
        <p:spPr>
          <a:xfrm>
            <a:off x="3160949" y="5498178"/>
            <a:ext cx="7044977" cy="1019846"/>
          </a:xfrm>
          <a:prstGeom prst="rect">
            <a:avLst/>
          </a:prstGeom>
        </p:spPr>
        <p:txBody>
          <a:bodyPr lIns="0" tIns="0" rIns="0" bIns="0" rtlCol="0" anchor="t">
            <a:spAutoFit/>
          </a:bodyPr>
          <a:lstStyle/>
          <a:p>
            <a:pPr algn="l">
              <a:lnSpc>
                <a:spcPts val="4158"/>
              </a:lnSpc>
            </a:pPr>
            <a:r>
              <a:rPr lang="en-US" sz="2970" b="1" spc="-86">
                <a:solidFill>
                  <a:srgbClr val="FFFFFF">
                    <a:alpha val="89804"/>
                  </a:srgbClr>
                </a:solidFill>
                <a:latin typeface="Nunito Bold"/>
                <a:ea typeface="Nunito Bold"/>
                <a:cs typeface="Nunito Bold"/>
                <a:sym typeface="Nunito Bold"/>
              </a:rPr>
              <a:t>Faciliter les démarches des étudiants </a:t>
            </a:r>
          </a:p>
          <a:p>
            <a:pPr algn="l">
              <a:lnSpc>
                <a:spcPts val="4160"/>
              </a:lnSpc>
            </a:pPr>
            <a:r>
              <a:rPr lang="en-US" sz="2970" b="1" spc="-88">
                <a:solidFill>
                  <a:srgbClr val="FFFFFF">
                    <a:alpha val="89804"/>
                  </a:srgbClr>
                </a:solidFill>
                <a:latin typeface="Nunito Bold"/>
                <a:ea typeface="Nunito Bold"/>
                <a:cs typeface="Nunito Bold"/>
                <a:sym typeface="Nunito Bold"/>
              </a:rPr>
              <a:t>en situation de handicap</a:t>
            </a:r>
          </a:p>
        </p:txBody>
      </p:sp>
      <p:sp>
        <p:nvSpPr>
          <p:cNvPr id="13" name="TextBox 13"/>
          <p:cNvSpPr txBox="1"/>
          <p:nvPr/>
        </p:nvSpPr>
        <p:spPr>
          <a:xfrm>
            <a:off x="3160949" y="7089478"/>
            <a:ext cx="5189402" cy="1019772"/>
          </a:xfrm>
          <a:prstGeom prst="rect">
            <a:avLst/>
          </a:prstGeom>
        </p:spPr>
        <p:txBody>
          <a:bodyPr lIns="0" tIns="0" rIns="0" bIns="0" rtlCol="0" anchor="t">
            <a:spAutoFit/>
          </a:bodyPr>
          <a:lstStyle/>
          <a:p>
            <a:pPr algn="l">
              <a:lnSpc>
                <a:spcPts val="4160"/>
              </a:lnSpc>
            </a:pPr>
            <a:r>
              <a:rPr lang="en-US" sz="2970" b="1" spc="-88">
                <a:solidFill>
                  <a:srgbClr val="FFFFFF">
                    <a:alpha val="89804"/>
                  </a:srgbClr>
                </a:solidFill>
                <a:latin typeface="Nunito Bold"/>
                <a:ea typeface="Nunito Bold"/>
                <a:cs typeface="Nunito Bold"/>
                <a:sym typeface="Nunito Bold"/>
              </a:rPr>
              <a:t>Faire de l’inclusion une priorité à l’Université</a:t>
            </a:r>
          </a:p>
        </p:txBody>
      </p:sp>
      <p:sp>
        <p:nvSpPr>
          <p:cNvPr id="14" name="TextBox 14"/>
          <p:cNvSpPr txBox="1"/>
          <p:nvPr/>
        </p:nvSpPr>
        <p:spPr>
          <a:xfrm>
            <a:off x="3160949" y="8680705"/>
            <a:ext cx="7044977" cy="1019772"/>
          </a:xfrm>
          <a:prstGeom prst="rect">
            <a:avLst/>
          </a:prstGeom>
        </p:spPr>
        <p:txBody>
          <a:bodyPr lIns="0" tIns="0" rIns="0" bIns="0" rtlCol="0" anchor="t">
            <a:spAutoFit/>
          </a:bodyPr>
          <a:lstStyle/>
          <a:p>
            <a:pPr algn="l">
              <a:lnSpc>
                <a:spcPts val="4160"/>
              </a:lnSpc>
            </a:pPr>
            <a:r>
              <a:rPr lang="en-US" sz="2970" b="1" spc="-88">
                <a:solidFill>
                  <a:srgbClr val="FFFFFF">
                    <a:alpha val="89804"/>
                  </a:srgbClr>
                </a:solidFill>
                <a:latin typeface="Nunito Bold"/>
                <a:ea typeface="Nunito Bold"/>
                <a:cs typeface="Nunito Bold"/>
                <a:sym typeface="Nunito Bold"/>
              </a:rPr>
              <a:t>Aider les étudiants à réussir et faire évoluer les pratiques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E1730"/>
        </a:solidFill>
        <a:effectLst/>
      </p:bgPr>
    </p:bg>
    <p:spTree>
      <p:nvGrpSpPr>
        <p:cNvPr id="1" name=""/>
        <p:cNvGrpSpPr/>
        <p:nvPr/>
      </p:nvGrpSpPr>
      <p:grpSpPr>
        <a:xfrm>
          <a:off x="0" y="0"/>
          <a:ext cx="0" cy="0"/>
          <a:chOff x="0" y="0"/>
          <a:chExt cx="0" cy="0"/>
        </a:xfrm>
      </p:grpSpPr>
      <p:sp>
        <p:nvSpPr>
          <p:cNvPr id="2" name="Freeform 2"/>
          <p:cNvSpPr/>
          <p:nvPr/>
        </p:nvSpPr>
        <p:spPr>
          <a:xfrm>
            <a:off x="11683099" y="0"/>
            <a:ext cx="7186134" cy="10287000"/>
          </a:xfrm>
          <a:custGeom>
            <a:avLst/>
            <a:gdLst/>
            <a:ahLst/>
            <a:cxnLst/>
            <a:rect l="l" t="t" r="r" b="b"/>
            <a:pathLst>
              <a:path w="7186134" h="10287000">
                <a:moveTo>
                  <a:pt x="0" y="0"/>
                </a:moveTo>
                <a:lnTo>
                  <a:pt x="7186134" y="0"/>
                </a:lnTo>
                <a:lnTo>
                  <a:pt x="7186134" y="10287000"/>
                </a:lnTo>
                <a:lnTo>
                  <a:pt x="0" y="10287000"/>
                </a:lnTo>
                <a:lnTo>
                  <a:pt x="0" y="0"/>
                </a:lnTo>
                <a:close/>
              </a:path>
            </a:pathLst>
          </a:custGeom>
          <a:blipFill>
            <a:blip r:embed="rId3"/>
            <a:stretch>
              <a:fillRect/>
            </a:stretch>
          </a:blipFill>
        </p:spPr>
      </p:sp>
      <p:sp>
        <p:nvSpPr>
          <p:cNvPr id="3" name="Freeform 3"/>
          <p:cNvSpPr/>
          <p:nvPr/>
        </p:nvSpPr>
        <p:spPr>
          <a:xfrm>
            <a:off x="1124064" y="2722992"/>
            <a:ext cx="1750048" cy="229572"/>
          </a:xfrm>
          <a:custGeom>
            <a:avLst/>
            <a:gdLst/>
            <a:ahLst/>
            <a:cxnLst/>
            <a:rect l="l" t="t" r="r" b="b"/>
            <a:pathLst>
              <a:path w="1750048" h="229572">
                <a:moveTo>
                  <a:pt x="0" y="0"/>
                </a:moveTo>
                <a:lnTo>
                  <a:pt x="1750048" y="0"/>
                </a:lnTo>
                <a:lnTo>
                  <a:pt x="1750048" y="229571"/>
                </a:lnTo>
                <a:lnTo>
                  <a:pt x="0" y="229571"/>
                </a:lnTo>
                <a:lnTo>
                  <a:pt x="0" y="0"/>
                </a:lnTo>
                <a:close/>
              </a:path>
            </a:pathLst>
          </a:custGeom>
          <a:blipFill>
            <a:blip r:embed="rId4"/>
            <a:stretch>
              <a:fillRect/>
            </a:stretch>
          </a:blipFill>
        </p:spPr>
      </p:sp>
      <p:sp>
        <p:nvSpPr>
          <p:cNvPr id="4" name="Freeform 4"/>
          <p:cNvSpPr/>
          <p:nvPr/>
        </p:nvSpPr>
        <p:spPr>
          <a:xfrm>
            <a:off x="1457405" y="4305703"/>
            <a:ext cx="489093" cy="788860"/>
          </a:xfrm>
          <a:custGeom>
            <a:avLst/>
            <a:gdLst/>
            <a:ahLst/>
            <a:cxnLst/>
            <a:rect l="l" t="t" r="r" b="b"/>
            <a:pathLst>
              <a:path w="489093" h="788860">
                <a:moveTo>
                  <a:pt x="0" y="0"/>
                </a:moveTo>
                <a:lnTo>
                  <a:pt x="489093" y="0"/>
                </a:lnTo>
                <a:lnTo>
                  <a:pt x="489093" y="788860"/>
                </a:lnTo>
                <a:lnTo>
                  <a:pt x="0" y="78886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Freeform 5"/>
          <p:cNvSpPr/>
          <p:nvPr/>
        </p:nvSpPr>
        <p:spPr>
          <a:xfrm>
            <a:off x="1295116" y="5675588"/>
            <a:ext cx="813670" cy="935253"/>
          </a:xfrm>
          <a:custGeom>
            <a:avLst/>
            <a:gdLst/>
            <a:ahLst/>
            <a:cxnLst/>
            <a:rect l="l" t="t" r="r" b="b"/>
            <a:pathLst>
              <a:path w="813670" h="935253">
                <a:moveTo>
                  <a:pt x="0" y="0"/>
                </a:moveTo>
                <a:lnTo>
                  <a:pt x="813670" y="0"/>
                </a:lnTo>
                <a:lnTo>
                  <a:pt x="813670" y="935253"/>
                </a:lnTo>
                <a:lnTo>
                  <a:pt x="0" y="935253"/>
                </a:lnTo>
                <a:lnTo>
                  <a:pt x="0" y="0"/>
                </a:lnTo>
                <a:close/>
              </a:path>
            </a:pathLst>
          </a:custGeom>
          <a:blipFill>
            <a:blip r:embed="rId7"/>
            <a:stretch>
              <a:fillRect/>
            </a:stretch>
          </a:blipFill>
        </p:spPr>
      </p:sp>
      <p:sp>
        <p:nvSpPr>
          <p:cNvPr id="6" name="Freeform 6"/>
          <p:cNvSpPr/>
          <p:nvPr/>
        </p:nvSpPr>
        <p:spPr>
          <a:xfrm>
            <a:off x="1227850" y="7191866"/>
            <a:ext cx="856726" cy="892423"/>
          </a:xfrm>
          <a:custGeom>
            <a:avLst/>
            <a:gdLst/>
            <a:ahLst/>
            <a:cxnLst/>
            <a:rect l="l" t="t" r="r" b="b"/>
            <a:pathLst>
              <a:path w="856726" h="892423">
                <a:moveTo>
                  <a:pt x="0" y="0"/>
                </a:moveTo>
                <a:lnTo>
                  <a:pt x="856726" y="0"/>
                </a:lnTo>
                <a:lnTo>
                  <a:pt x="856726" y="892423"/>
                </a:lnTo>
                <a:lnTo>
                  <a:pt x="0" y="892423"/>
                </a:lnTo>
                <a:lnTo>
                  <a:pt x="0" y="0"/>
                </a:lnTo>
                <a:close/>
              </a:path>
            </a:pathLst>
          </a:custGeom>
          <a:blipFill>
            <a:blip r:embed="rId8"/>
            <a:stretch>
              <a:fillRect/>
            </a:stretch>
          </a:blipFill>
        </p:spPr>
      </p:sp>
      <p:sp>
        <p:nvSpPr>
          <p:cNvPr id="7" name="Freeform 7"/>
          <p:cNvSpPr/>
          <p:nvPr/>
        </p:nvSpPr>
        <p:spPr>
          <a:xfrm>
            <a:off x="1227850" y="8669508"/>
            <a:ext cx="948203" cy="948203"/>
          </a:xfrm>
          <a:custGeom>
            <a:avLst/>
            <a:gdLst/>
            <a:ahLst/>
            <a:cxnLst/>
            <a:rect l="l" t="t" r="r" b="b"/>
            <a:pathLst>
              <a:path w="948203" h="948203">
                <a:moveTo>
                  <a:pt x="0" y="0"/>
                </a:moveTo>
                <a:lnTo>
                  <a:pt x="948203" y="0"/>
                </a:lnTo>
                <a:lnTo>
                  <a:pt x="948203" y="948203"/>
                </a:lnTo>
                <a:lnTo>
                  <a:pt x="0" y="948203"/>
                </a:lnTo>
                <a:lnTo>
                  <a:pt x="0" y="0"/>
                </a:lnTo>
                <a:close/>
              </a:path>
            </a:pathLst>
          </a:custGeom>
          <a:blipFill>
            <a:blip r:embed="rId9"/>
            <a:stretch>
              <a:fillRect/>
            </a:stretch>
          </a:blipFill>
        </p:spPr>
      </p:sp>
      <p:sp>
        <p:nvSpPr>
          <p:cNvPr id="8" name="TextBox 8"/>
          <p:cNvSpPr txBox="1"/>
          <p:nvPr/>
        </p:nvSpPr>
        <p:spPr>
          <a:xfrm>
            <a:off x="1191381" y="737077"/>
            <a:ext cx="10151944" cy="1833515"/>
          </a:xfrm>
          <a:prstGeom prst="rect">
            <a:avLst/>
          </a:prstGeom>
        </p:spPr>
        <p:txBody>
          <a:bodyPr lIns="0" tIns="0" rIns="0" bIns="0" rtlCol="0" anchor="t">
            <a:spAutoFit/>
          </a:bodyPr>
          <a:lstStyle/>
          <a:p>
            <a:pPr algn="l">
              <a:lnSpc>
                <a:spcPts val="6987"/>
              </a:lnSpc>
            </a:pPr>
            <a:r>
              <a:rPr lang="en-US" sz="7354" b="1" spc="-219">
                <a:solidFill>
                  <a:srgbClr val="F6F6F6"/>
                </a:solidFill>
                <a:latin typeface="Nunito Bold"/>
                <a:ea typeface="Nunito Bold"/>
                <a:cs typeface="Nunito Bold"/>
                <a:sym typeface="Nunito Bold"/>
              </a:rPr>
              <a:t>Pourquoi partir à l’étranger ? </a:t>
            </a:r>
          </a:p>
        </p:txBody>
      </p:sp>
      <p:sp>
        <p:nvSpPr>
          <p:cNvPr id="9" name="TextBox 9"/>
          <p:cNvSpPr txBox="1"/>
          <p:nvPr/>
        </p:nvSpPr>
        <p:spPr>
          <a:xfrm>
            <a:off x="1295116" y="3216342"/>
            <a:ext cx="8499696" cy="494423"/>
          </a:xfrm>
          <a:prstGeom prst="rect">
            <a:avLst/>
          </a:prstGeom>
        </p:spPr>
        <p:txBody>
          <a:bodyPr lIns="0" tIns="0" rIns="0" bIns="0" rtlCol="0" anchor="t">
            <a:spAutoFit/>
          </a:bodyPr>
          <a:lstStyle/>
          <a:p>
            <a:pPr algn="l">
              <a:lnSpc>
                <a:spcPts val="3997"/>
              </a:lnSpc>
            </a:pPr>
            <a:r>
              <a:rPr lang="en-US" sz="3075" b="1" spc="-91">
                <a:solidFill>
                  <a:srgbClr val="F6F6F6">
                    <a:alpha val="89804"/>
                  </a:srgbClr>
                </a:solidFill>
                <a:latin typeface="Nunito Semi-Bold"/>
                <a:ea typeface="Nunito Semi-Bold"/>
                <a:cs typeface="Nunito Semi-Bold"/>
                <a:sym typeface="Nunito Semi-Bold"/>
              </a:rPr>
              <a:t>La mobilité internationale, c’est l’occasion de :</a:t>
            </a:r>
          </a:p>
        </p:txBody>
      </p:sp>
      <p:sp>
        <p:nvSpPr>
          <p:cNvPr id="10" name="TextBox 10"/>
          <p:cNvSpPr txBox="1"/>
          <p:nvPr/>
        </p:nvSpPr>
        <p:spPr>
          <a:xfrm>
            <a:off x="2495970" y="4277128"/>
            <a:ext cx="4816205" cy="999248"/>
          </a:xfrm>
          <a:prstGeom prst="rect">
            <a:avLst/>
          </a:prstGeom>
        </p:spPr>
        <p:txBody>
          <a:bodyPr lIns="0" tIns="0" rIns="0" bIns="0" rtlCol="0" anchor="t">
            <a:spAutoFit/>
          </a:bodyPr>
          <a:lstStyle/>
          <a:p>
            <a:pPr algn="l">
              <a:lnSpc>
                <a:spcPts val="3997"/>
              </a:lnSpc>
            </a:pPr>
            <a:r>
              <a:rPr lang="en-US" sz="3075" b="1" spc="-91">
                <a:solidFill>
                  <a:srgbClr val="F6F6F6">
                    <a:alpha val="89804"/>
                  </a:srgbClr>
                </a:solidFill>
                <a:latin typeface="Nunito Bold"/>
                <a:ea typeface="Nunito Bold"/>
                <a:cs typeface="Nunito Bold"/>
                <a:sym typeface="Nunito Bold"/>
              </a:rPr>
              <a:t>Découvrir un nouveau pays et une autre culture</a:t>
            </a:r>
          </a:p>
        </p:txBody>
      </p:sp>
      <p:sp>
        <p:nvSpPr>
          <p:cNvPr id="11" name="TextBox 11"/>
          <p:cNvSpPr txBox="1"/>
          <p:nvPr/>
        </p:nvSpPr>
        <p:spPr>
          <a:xfrm>
            <a:off x="2495970" y="5921409"/>
            <a:ext cx="3778749" cy="494423"/>
          </a:xfrm>
          <a:prstGeom prst="rect">
            <a:avLst/>
          </a:prstGeom>
        </p:spPr>
        <p:txBody>
          <a:bodyPr lIns="0" tIns="0" rIns="0" bIns="0" rtlCol="0" anchor="t">
            <a:spAutoFit/>
          </a:bodyPr>
          <a:lstStyle/>
          <a:p>
            <a:pPr algn="l">
              <a:lnSpc>
                <a:spcPts val="3997"/>
              </a:lnSpc>
            </a:pPr>
            <a:r>
              <a:rPr lang="en-US" sz="3075" b="1" spc="-91" dirty="0" err="1">
                <a:solidFill>
                  <a:srgbClr val="F6F6F6">
                    <a:alpha val="89804"/>
                  </a:srgbClr>
                </a:solidFill>
                <a:latin typeface="Nunito Bold"/>
                <a:ea typeface="Nunito Bold"/>
                <a:cs typeface="Nunito Bold"/>
                <a:sym typeface="Nunito Bold"/>
              </a:rPr>
              <a:t>Enrichir</a:t>
            </a:r>
            <a:r>
              <a:rPr lang="en-US" sz="3075" b="1" spc="-91" dirty="0">
                <a:solidFill>
                  <a:srgbClr val="F6F6F6">
                    <a:alpha val="89804"/>
                  </a:srgbClr>
                </a:solidFill>
                <a:latin typeface="Nunito Bold"/>
                <a:ea typeface="Nunito Bold"/>
                <a:cs typeface="Nunito Bold"/>
                <a:sym typeface="Nunito Bold"/>
              </a:rPr>
              <a:t> </a:t>
            </a:r>
            <a:r>
              <a:rPr lang="en-US" sz="3075" b="1" spc="-91" dirty="0" err="1">
                <a:solidFill>
                  <a:srgbClr val="F6F6F6">
                    <a:alpha val="89804"/>
                  </a:srgbClr>
                </a:solidFill>
                <a:latin typeface="Nunito Bold"/>
                <a:ea typeface="Nunito Bold"/>
                <a:cs typeface="Nunito Bold"/>
                <a:sym typeface="Nunito Bold"/>
              </a:rPr>
              <a:t>ses</a:t>
            </a:r>
            <a:r>
              <a:rPr lang="en-US" sz="3075" b="1" spc="-91" dirty="0">
                <a:solidFill>
                  <a:srgbClr val="F6F6F6">
                    <a:alpha val="89804"/>
                  </a:srgbClr>
                </a:solidFill>
                <a:latin typeface="Nunito Bold"/>
                <a:ea typeface="Nunito Bold"/>
                <a:cs typeface="Nunito Bold"/>
                <a:sym typeface="Nunito Bold"/>
              </a:rPr>
              <a:t> études</a:t>
            </a:r>
          </a:p>
        </p:txBody>
      </p:sp>
      <p:sp>
        <p:nvSpPr>
          <p:cNvPr id="12" name="TextBox 12"/>
          <p:cNvSpPr txBox="1"/>
          <p:nvPr/>
        </p:nvSpPr>
        <p:spPr>
          <a:xfrm>
            <a:off x="2495970" y="7416272"/>
            <a:ext cx="3950430" cy="494423"/>
          </a:xfrm>
          <a:prstGeom prst="rect">
            <a:avLst/>
          </a:prstGeom>
        </p:spPr>
        <p:txBody>
          <a:bodyPr lIns="0" tIns="0" rIns="0" bIns="0" rtlCol="0" anchor="t">
            <a:spAutoFit/>
          </a:bodyPr>
          <a:lstStyle/>
          <a:p>
            <a:pPr algn="l">
              <a:lnSpc>
                <a:spcPts val="3997"/>
              </a:lnSpc>
            </a:pPr>
            <a:r>
              <a:rPr lang="en-US" sz="3075" b="1" spc="-91">
                <a:solidFill>
                  <a:srgbClr val="F6F6F6">
                    <a:alpha val="89804"/>
                  </a:srgbClr>
                </a:solidFill>
                <a:latin typeface="Nunito Bold"/>
                <a:ea typeface="Nunito Bold"/>
                <a:cs typeface="Nunito Bold"/>
                <a:sym typeface="Nunito Bold"/>
              </a:rPr>
              <a:t>Gagner en autonomie</a:t>
            </a:r>
          </a:p>
        </p:txBody>
      </p:sp>
      <p:sp>
        <p:nvSpPr>
          <p:cNvPr id="13" name="TextBox 13"/>
          <p:cNvSpPr txBox="1"/>
          <p:nvPr/>
        </p:nvSpPr>
        <p:spPr>
          <a:xfrm>
            <a:off x="2495970" y="8921804"/>
            <a:ext cx="5333973" cy="494423"/>
          </a:xfrm>
          <a:prstGeom prst="rect">
            <a:avLst/>
          </a:prstGeom>
        </p:spPr>
        <p:txBody>
          <a:bodyPr lIns="0" tIns="0" rIns="0" bIns="0" rtlCol="0" anchor="t">
            <a:spAutoFit/>
          </a:bodyPr>
          <a:lstStyle/>
          <a:p>
            <a:pPr algn="l">
              <a:lnSpc>
                <a:spcPts val="3997"/>
              </a:lnSpc>
            </a:pPr>
            <a:r>
              <a:rPr lang="en-US" sz="3075" b="1" spc="-91">
                <a:solidFill>
                  <a:srgbClr val="F6F6F6">
                    <a:alpha val="89804"/>
                  </a:srgbClr>
                </a:solidFill>
                <a:latin typeface="Nunito Bold"/>
                <a:ea typeface="Nunito Bold"/>
                <a:cs typeface="Nunito Bold"/>
                <a:sym typeface="Nunito Bold"/>
              </a:rPr>
              <a:t>Vivre une nouvelle expérience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E1730"/>
        </a:solidFill>
        <a:effectLst/>
      </p:bgPr>
    </p:bg>
    <p:spTree>
      <p:nvGrpSpPr>
        <p:cNvPr id="1" name=""/>
        <p:cNvGrpSpPr/>
        <p:nvPr/>
      </p:nvGrpSpPr>
      <p:grpSpPr>
        <a:xfrm>
          <a:off x="0" y="0"/>
          <a:ext cx="0" cy="0"/>
          <a:chOff x="0" y="0"/>
          <a:chExt cx="0" cy="0"/>
        </a:xfrm>
      </p:grpSpPr>
      <p:sp>
        <p:nvSpPr>
          <p:cNvPr id="2" name="Freeform 2"/>
          <p:cNvSpPr/>
          <p:nvPr/>
        </p:nvSpPr>
        <p:spPr>
          <a:xfrm>
            <a:off x="13059732" y="0"/>
            <a:ext cx="5228268" cy="10287000"/>
          </a:xfrm>
          <a:custGeom>
            <a:avLst/>
            <a:gdLst/>
            <a:ahLst/>
            <a:cxnLst/>
            <a:rect l="l" t="t" r="r" b="b"/>
            <a:pathLst>
              <a:path w="5228268" h="10287000">
                <a:moveTo>
                  <a:pt x="0" y="0"/>
                </a:moveTo>
                <a:lnTo>
                  <a:pt x="5228268" y="0"/>
                </a:lnTo>
                <a:lnTo>
                  <a:pt x="5228268" y="10287000"/>
                </a:lnTo>
                <a:lnTo>
                  <a:pt x="0" y="10287000"/>
                </a:lnTo>
                <a:lnTo>
                  <a:pt x="0" y="0"/>
                </a:lnTo>
                <a:close/>
              </a:path>
            </a:pathLst>
          </a:custGeom>
          <a:blipFill>
            <a:blip r:embed="rId3"/>
            <a:stretch>
              <a:fillRect/>
            </a:stretch>
          </a:blipFill>
        </p:spPr>
      </p:sp>
      <p:sp>
        <p:nvSpPr>
          <p:cNvPr id="3" name="Freeform 3"/>
          <p:cNvSpPr/>
          <p:nvPr/>
        </p:nvSpPr>
        <p:spPr>
          <a:xfrm>
            <a:off x="10008086" y="5564382"/>
            <a:ext cx="8279914" cy="4722618"/>
          </a:xfrm>
          <a:custGeom>
            <a:avLst/>
            <a:gdLst/>
            <a:ahLst/>
            <a:cxnLst/>
            <a:rect l="l" t="t" r="r" b="b"/>
            <a:pathLst>
              <a:path w="8279914" h="4722618">
                <a:moveTo>
                  <a:pt x="0" y="0"/>
                </a:moveTo>
                <a:lnTo>
                  <a:pt x="8279914" y="0"/>
                </a:lnTo>
                <a:lnTo>
                  <a:pt x="8279914" y="4722618"/>
                </a:lnTo>
                <a:lnTo>
                  <a:pt x="0" y="4722618"/>
                </a:lnTo>
                <a:lnTo>
                  <a:pt x="0" y="0"/>
                </a:lnTo>
                <a:close/>
              </a:path>
            </a:pathLst>
          </a:custGeom>
          <a:blipFill>
            <a:blip r:embed="rId4"/>
            <a:stretch>
              <a:fillRect/>
            </a:stretch>
          </a:blipFill>
        </p:spPr>
      </p:sp>
      <p:sp>
        <p:nvSpPr>
          <p:cNvPr id="4" name="Freeform 4"/>
          <p:cNvSpPr/>
          <p:nvPr/>
        </p:nvSpPr>
        <p:spPr>
          <a:xfrm>
            <a:off x="645330" y="2082814"/>
            <a:ext cx="1750048" cy="229572"/>
          </a:xfrm>
          <a:custGeom>
            <a:avLst/>
            <a:gdLst/>
            <a:ahLst/>
            <a:cxnLst/>
            <a:rect l="l" t="t" r="r" b="b"/>
            <a:pathLst>
              <a:path w="1750048" h="229572">
                <a:moveTo>
                  <a:pt x="0" y="0"/>
                </a:moveTo>
                <a:lnTo>
                  <a:pt x="1750048" y="0"/>
                </a:lnTo>
                <a:lnTo>
                  <a:pt x="1750048" y="229572"/>
                </a:lnTo>
                <a:lnTo>
                  <a:pt x="0" y="229572"/>
                </a:lnTo>
                <a:lnTo>
                  <a:pt x="0" y="0"/>
                </a:lnTo>
                <a:close/>
              </a:path>
            </a:pathLst>
          </a:custGeom>
          <a:blipFill>
            <a:blip r:embed="rId5"/>
            <a:stretch>
              <a:fillRect/>
            </a:stretch>
          </a:blipFill>
        </p:spPr>
      </p:sp>
      <p:sp>
        <p:nvSpPr>
          <p:cNvPr id="5" name="Freeform 5"/>
          <p:cNvSpPr/>
          <p:nvPr/>
        </p:nvSpPr>
        <p:spPr>
          <a:xfrm>
            <a:off x="766965" y="2539131"/>
            <a:ext cx="957645" cy="1046606"/>
          </a:xfrm>
          <a:custGeom>
            <a:avLst/>
            <a:gdLst/>
            <a:ahLst/>
            <a:cxnLst/>
            <a:rect l="l" t="t" r="r" b="b"/>
            <a:pathLst>
              <a:path w="957645" h="1046606">
                <a:moveTo>
                  <a:pt x="0" y="0"/>
                </a:moveTo>
                <a:lnTo>
                  <a:pt x="957645" y="0"/>
                </a:lnTo>
                <a:lnTo>
                  <a:pt x="957645" y="1046607"/>
                </a:lnTo>
                <a:lnTo>
                  <a:pt x="0" y="104660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a:off x="766965" y="4042938"/>
            <a:ext cx="957645" cy="957645"/>
          </a:xfrm>
          <a:custGeom>
            <a:avLst/>
            <a:gdLst/>
            <a:ahLst/>
            <a:cxnLst/>
            <a:rect l="l" t="t" r="r" b="b"/>
            <a:pathLst>
              <a:path w="957645" h="957645">
                <a:moveTo>
                  <a:pt x="0" y="0"/>
                </a:moveTo>
                <a:lnTo>
                  <a:pt x="957645" y="0"/>
                </a:lnTo>
                <a:lnTo>
                  <a:pt x="957645" y="957645"/>
                </a:lnTo>
                <a:lnTo>
                  <a:pt x="0" y="95764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7" name="Freeform 7"/>
          <p:cNvSpPr/>
          <p:nvPr/>
        </p:nvSpPr>
        <p:spPr>
          <a:xfrm>
            <a:off x="766965" y="5457783"/>
            <a:ext cx="957645" cy="1140054"/>
          </a:xfrm>
          <a:custGeom>
            <a:avLst/>
            <a:gdLst/>
            <a:ahLst/>
            <a:cxnLst/>
            <a:rect l="l" t="t" r="r" b="b"/>
            <a:pathLst>
              <a:path w="957645" h="1140054">
                <a:moveTo>
                  <a:pt x="0" y="0"/>
                </a:moveTo>
                <a:lnTo>
                  <a:pt x="957645" y="0"/>
                </a:lnTo>
                <a:lnTo>
                  <a:pt x="957645" y="1140053"/>
                </a:lnTo>
                <a:lnTo>
                  <a:pt x="0" y="114005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8" name="Freeform 8"/>
          <p:cNvSpPr/>
          <p:nvPr/>
        </p:nvSpPr>
        <p:spPr>
          <a:xfrm>
            <a:off x="766965" y="7055036"/>
            <a:ext cx="957645" cy="833151"/>
          </a:xfrm>
          <a:custGeom>
            <a:avLst/>
            <a:gdLst/>
            <a:ahLst/>
            <a:cxnLst/>
            <a:rect l="l" t="t" r="r" b="b"/>
            <a:pathLst>
              <a:path w="957645" h="833151">
                <a:moveTo>
                  <a:pt x="0" y="0"/>
                </a:moveTo>
                <a:lnTo>
                  <a:pt x="957645" y="0"/>
                </a:lnTo>
                <a:lnTo>
                  <a:pt x="957645" y="833151"/>
                </a:lnTo>
                <a:lnTo>
                  <a:pt x="0" y="833151"/>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grpSp>
        <p:nvGrpSpPr>
          <p:cNvPr id="9" name="Group 9"/>
          <p:cNvGrpSpPr/>
          <p:nvPr/>
        </p:nvGrpSpPr>
        <p:grpSpPr>
          <a:xfrm>
            <a:off x="645330" y="8465949"/>
            <a:ext cx="9362756" cy="1821051"/>
            <a:chOff x="0" y="0"/>
            <a:chExt cx="2465911" cy="479618"/>
          </a:xfrm>
        </p:grpSpPr>
        <p:sp>
          <p:nvSpPr>
            <p:cNvPr id="10" name="Freeform 10"/>
            <p:cNvSpPr/>
            <p:nvPr/>
          </p:nvSpPr>
          <p:spPr>
            <a:xfrm>
              <a:off x="0" y="0"/>
              <a:ext cx="2465911" cy="479618"/>
            </a:xfrm>
            <a:custGeom>
              <a:avLst/>
              <a:gdLst/>
              <a:ahLst/>
              <a:cxnLst/>
              <a:rect l="l" t="t" r="r" b="b"/>
              <a:pathLst>
                <a:path w="2465911" h="479618">
                  <a:moveTo>
                    <a:pt x="14057" y="0"/>
                  </a:moveTo>
                  <a:lnTo>
                    <a:pt x="2451854" y="0"/>
                  </a:lnTo>
                  <a:cubicBezTo>
                    <a:pt x="2455582" y="0"/>
                    <a:pt x="2459158" y="1481"/>
                    <a:pt x="2461794" y="4117"/>
                  </a:cubicBezTo>
                  <a:cubicBezTo>
                    <a:pt x="2464430" y="6753"/>
                    <a:pt x="2465911" y="10329"/>
                    <a:pt x="2465911" y="14057"/>
                  </a:cubicBezTo>
                  <a:lnTo>
                    <a:pt x="2465911" y="465561"/>
                  </a:lnTo>
                  <a:cubicBezTo>
                    <a:pt x="2465911" y="473325"/>
                    <a:pt x="2459618" y="479618"/>
                    <a:pt x="2451854" y="479618"/>
                  </a:cubicBezTo>
                  <a:lnTo>
                    <a:pt x="14057" y="479618"/>
                  </a:lnTo>
                  <a:cubicBezTo>
                    <a:pt x="10329" y="479618"/>
                    <a:pt x="6753" y="478137"/>
                    <a:pt x="4117" y="475501"/>
                  </a:cubicBezTo>
                  <a:cubicBezTo>
                    <a:pt x="1481" y="472865"/>
                    <a:pt x="0" y="469289"/>
                    <a:pt x="0" y="465561"/>
                  </a:cubicBezTo>
                  <a:lnTo>
                    <a:pt x="0" y="14057"/>
                  </a:lnTo>
                  <a:cubicBezTo>
                    <a:pt x="0" y="10329"/>
                    <a:pt x="1481" y="6753"/>
                    <a:pt x="4117" y="4117"/>
                  </a:cubicBezTo>
                  <a:cubicBezTo>
                    <a:pt x="6753" y="1481"/>
                    <a:pt x="10329" y="0"/>
                    <a:pt x="14057" y="0"/>
                  </a:cubicBezTo>
                  <a:close/>
                </a:path>
              </a:pathLst>
            </a:custGeom>
            <a:solidFill>
              <a:srgbClr val="733575"/>
            </a:solidFill>
          </p:spPr>
        </p:sp>
        <p:sp>
          <p:nvSpPr>
            <p:cNvPr id="11" name="TextBox 11"/>
            <p:cNvSpPr txBox="1"/>
            <p:nvPr/>
          </p:nvSpPr>
          <p:spPr>
            <a:xfrm>
              <a:off x="0" y="0"/>
              <a:ext cx="2465911" cy="479618"/>
            </a:xfrm>
            <a:prstGeom prst="rect">
              <a:avLst/>
            </a:prstGeom>
          </p:spPr>
          <p:txBody>
            <a:bodyPr lIns="50800" tIns="50800" rIns="50800" bIns="50800" rtlCol="0" anchor="ctr"/>
            <a:lstStyle/>
            <a:p>
              <a:pPr algn="ctr">
                <a:lnSpc>
                  <a:spcPts val="2584"/>
                </a:lnSpc>
              </a:pPr>
              <a:endParaRPr/>
            </a:p>
          </p:txBody>
        </p:sp>
      </p:grpSp>
      <p:sp>
        <p:nvSpPr>
          <p:cNvPr id="12" name="Freeform 12"/>
          <p:cNvSpPr/>
          <p:nvPr/>
        </p:nvSpPr>
        <p:spPr>
          <a:xfrm>
            <a:off x="766965" y="8667081"/>
            <a:ext cx="957645" cy="1429321"/>
          </a:xfrm>
          <a:custGeom>
            <a:avLst/>
            <a:gdLst/>
            <a:ahLst/>
            <a:cxnLst/>
            <a:rect l="l" t="t" r="r" b="b"/>
            <a:pathLst>
              <a:path w="957645" h="1429321">
                <a:moveTo>
                  <a:pt x="0" y="0"/>
                </a:moveTo>
                <a:lnTo>
                  <a:pt x="957645" y="0"/>
                </a:lnTo>
                <a:lnTo>
                  <a:pt x="957645" y="1429321"/>
                </a:lnTo>
                <a:lnTo>
                  <a:pt x="0" y="1429321"/>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3" name="TextBox 13"/>
          <p:cNvSpPr txBox="1"/>
          <p:nvPr/>
        </p:nvSpPr>
        <p:spPr>
          <a:xfrm>
            <a:off x="645330" y="466631"/>
            <a:ext cx="6395464" cy="1616183"/>
          </a:xfrm>
          <a:prstGeom prst="rect">
            <a:avLst/>
          </a:prstGeom>
        </p:spPr>
        <p:txBody>
          <a:bodyPr lIns="0" tIns="0" rIns="0" bIns="0" rtlCol="0" anchor="t">
            <a:spAutoFit/>
          </a:bodyPr>
          <a:lstStyle/>
          <a:p>
            <a:pPr algn="l">
              <a:lnSpc>
                <a:spcPts val="6254"/>
              </a:lnSpc>
            </a:pPr>
            <a:r>
              <a:rPr lang="en-US" sz="6254" b="1" spc="-186">
                <a:solidFill>
                  <a:srgbClr val="FFFFFF">
                    <a:alpha val="89804"/>
                  </a:srgbClr>
                </a:solidFill>
                <a:latin typeface="Nunito Bold"/>
                <a:ea typeface="Nunito Bold"/>
                <a:cs typeface="Nunito Bold"/>
                <a:sym typeface="Nunito Bold"/>
              </a:rPr>
              <a:t>Vous vous posez des questions ? </a:t>
            </a:r>
          </a:p>
        </p:txBody>
      </p:sp>
      <p:sp>
        <p:nvSpPr>
          <p:cNvPr id="14" name="TextBox 14"/>
          <p:cNvSpPr txBox="1"/>
          <p:nvPr/>
        </p:nvSpPr>
        <p:spPr>
          <a:xfrm>
            <a:off x="2086559" y="2819588"/>
            <a:ext cx="8743829" cy="485693"/>
          </a:xfrm>
          <a:prstGeom prst="rect">
            <a:avLst/>
          </a:prstGeom>
        </p:spPr>
        <p:txBody>
          <a:bodyPr lIns="0" tIns="0" rIns="0" bIns="0" rtlCol="0" anchor="t">
            <a:spAutoFit/>
          </a:bodyPr>
          <a:lstStyle/>
          <a:p>
            <a:pPr algn="l">
              <a:lnSpc>
                <a:spcPts val="3860"/>
              </a:lnSpc>
            </a:pPr>
            <a:r>
              <a:rPr lang="en-US" sz="3216" b="1" spc="-31">
                <a:solidFill>
                  <a:srgbClr val="FFFFFF">
                    <a:alpha val="89804"/>
                  </a:srgbClr>
                </a:solidFill>
                <a:latin typeface="Nunito Semi-Bold"/>
                <a:ea typeface="Nunito Semi-Bold"/>
                <a:cs typeface="Nunito Semi-Bold"/>
                <a:sym typeface="Nunito Semi-Bold"/>
              </a:rPr>
              <a:t>Comment trouver un logement adapté? </a:t>
            </a:r>
          </a:p>
        </p:txBody>
      </p:sp>
      <p:sp>
        <p:nvSpPr>
          <p:cNvPr id="15" name="TextBox 15"/>
          <p:cNvSpPr txBox="1"/>
          <p:nvPr/>
        </p:nvSpPr>
        <p:spPr>
          <a:xfrm>
            <a:off x="2086559" y="4307485"/>
            <a:ext cx="5684436" cy="438075"/>
          </a:xfrm>
          <a:prstGeom prst="rect">
            <a:avLst/>
          </a:prstGeom>
        </p:spPr>
        <p:txBody>
          <a:bodyPr lIns="0" tIns="0" rIns="0" bIns="0" rtlCol="0" anchor="t">
            <a:spAutoFit/>
          </a:bodyPr>
          <a:lstStyle/>
          <a:p>
            <a:pPr algn="l">
              <a:lnSpc>
                <a:spcPts val="3565"/>
              </a:lnSpc>
            </a:pPr>
            <a:r>
              <a:rPr lang="en-US" sz="2970" b="1" spc="-29">
                <a:solidFill>
                  <a:srgbClr val="FFFFFF">
                    <a:alpha val="89804"/>
                  </a:srgbClr>
                </a:solidFill>
                <a:latin typeface="Nunito Semi-Bold"/>
                <a:ea typeface="Nunito Semi-Bold"/>
                <a:cs typeface="Nunito Semi-Bold"/>
                <a:sym typeface="Nunito Semi-Bold"/>
              </a:rPr>
              <a:t>Comment me déplacer sur place?</a:t>
            </a:r>
          </a:p>
        </p:txBody>
      </p:sp>
      <p:sp>
        <p:nvSpPr>
          <p:cNvPr id="16" name="TextBox 16"/>
          <p:cNvSpPr txBox="1"/>
          <p:nvPr/>
        </p:nvSpPr>
        <p:spPr>
          <a:xfrm>
            <a:off x="2086559" y="5834592"/>
            <a:ext cx="9305717" cy="438075"/>
          </a:xfrm>
          <a:prstGeom prst="rect">
            <a:avLst/>
          </a:prstGeom>
        </p:spPr>
        <p:txBody>
          <a:bodyPr lIns="0" tIns="0" rIns="0" bIns="0" rtlCol="0" anchor="t">
            <a:spAutoFit/>
          </a:bodyPr>
          <a:lstStyle/>
          <a:p>
            <a:pPr algn="l">
              <a:lnSpc>
                <a:spcPts val="3565"/>
              </a:lnSpc>
            </a:pPr>
            <a:r>
              <a:rPr lang="en-US" sz="2970" b="1" spc="-29">
                <a:solidFill>
                  <a:srgbClr val="FFFFFF">
                    <a:alpha val="89804"/>
                  </a:srgbClr>
                </a:solidFill>
                <a:latin typeface="Nunito Semi-Bold"/>
                <a:ea typeface="Nunito Semi-Bold"/>
                <a:cs typeface="Nunito Semi-Bold"/>
                <a:sym typeface="Nunito Semi-Bold"/>
              </a:rPr>
              <a:t>Comment poursuivre mes soins?</a:t>
            </a:r>
          </a:p>
        </p:txBody>
      </p:sp>
      <p:sp>
        <p:nvSpPr>
          <p:cNvPr id="17" name="TextBox 17"/>
          <p:cNvSpPr txBox="1"/>
          <p:nvPr/>
        </p:nvSpPr>
        <p:spPr>
          <a:xfrm>
            <a:off x="2086559" y="7257337"/>
            <a:ext cx="9673146" cy="438075"/>
          </a:xfrm>
          <a:prstGeom prst="rect">
            <a:avLst/>
          </a:prstGeom>
        </p:spPr>
        <p:txBody>
          <a:bodyPr lIns="0" tIns="0" rIns="0" bIns="0" rtlCol="0" anchor="t">
            <a:spAutoFit/>
          </a:bodyPr>
          <a:lstStyle/>
          <a:p>
            <a:pPr algn="l">
              <a:lnSpc>
                <a:spcPts val="3565"/>
              </a:lnSpc>
            </a:pPr>
            <a:r>
              <a:rPr lang="en-US" sz="2970" b="1" spc="-29">
                <a:solidFill>
                  <a:srgbClr val="FFFFFF">
                    <a:alpha val="89804"/>
                  </a:srgbClr>
                </a:solidFill>
                <a:latin typeface="Nunito Semi-Bold"/>
                <a:ea typeface="Nunito Semi-Bold"/>
                <a:cs typeface="Nunito Semi-Bold"/>
                <a:sym typeface="Nunito Semi-Bold"/>
              </a:rPr>
              <a:t>De quelle aide ou quel matériel aurais-je besoin?</a:t>
            </a:r>
          </a:p>
        </p:txBody>
      </p:sp>
      <p:grpSp>
        <p:nvGrpSpPr>
          <p:cNvPr id="18" name="Group 18"/>
          <p:cNvGrpSpPr/>
          <p:nvPr/>
        </p:nvGrpSpPr>
        <p:grpSpPr>
          <a:xfrm>
            <a:off x="2086559" y="8640017"/>
            <a:ext cx="8498670" cy="1456384"/>
            <a:chOff x="0" y="0"/>
            <a:chExt cx="11331560" cy="1941846"/>
          </a:xfrm>
        </p:grpSpPr>
        <p:sp>
          <p:nvSpPr>
            <p:cNvPr id="19" name="TextBox 19"/>
            <p:cNvSpPr txBox="1"/>
            <p:nvPr/>
          </p:nvSpPr>
          <p:spPr>
            <a:xfrm>
              <a:off x="0" y="-28575"/>
              <a:ext cx="10118937" cy="649706"/>
            </a:xfrm>
            <a:prstGeom prst="rect">
              <a:avLst/>
            </a:prstGeom>
          </p:spPr>
          <p:txBody>
            <a:bodyPr lIns="0" tIns="0" rIns="0" bIns="0" rtlCol="0" anchor="t">
              <a:spAutoFit/>
            </a:bodyPr>
            <a:lstStyle/>
            <a:p>
              <a:pPr marL="0" lvl="0" indent="0" algn="ctr">
                <a:lnSpc>
                  <a:spcPts val="3997"/>
                </a:lnSpc>
                <a:spcBef>
                  <a:spcPct val="0"/>
                </a:spcBef>
              </a:pPr>
              <a:r>
                <a:rPr lang="en-US" sz="3075" b="1" u="none" strike="noStrike" spc="-91">
                  <a:solidFill>
                    <a:srgbClr val="FFFFFF"/>
                  </a:solidFill>
                  <a:latin typeface="Nunito Bold"/>
                  <a:ea typeface="Nunito Bold"/>
                  <a:cs typeface="Nunito Bold"/>
                  <a:sym typeface="Nunito Bold"/>
                </a:rPr>
                <a:t>Vous n’avez pas encore toutes les réponses? </a:t>
              </a:r>
            </a:p>
          </p:txBody>
        </p:sp>
        <p:sp>
          <p:nvSpPr>
            <p:cNvPr id="20" name="TextBox 20"/>
            <p:cNvSpPr txBox="1"/>
            <p:nvPr/>
          </p:nvSpPr>
          <p:spPr>
            <a:xfrm>
              <a:off x="0" y="916406"/>
              <a:ext cx="11331560" cy="1025440"/>
            </a:xfrm>
            <a:prstGeom prst="rect">
              <a:avLst/>
            </a:prstGeom>
          </p:spPr>
          <p:txBody>
            <a:bodyPr lIns="0" tIns="0" rIns="0" bIns="0" rtlCol="0" anchor="t">
              <a:spAutoFit/>
            </a:bodyPr>
            <a:lstStyle/>
            <a:p>
              <a:pPr marL="0" lvl="0" indent="0" algn="l">
                <a:lnSpc>
                  <a:spcPts val="3020"/>
                </a:lnSpc>
                <a:spcBef>
                  <a:spcPct val="0"/>
                </a:spcBef>
              </a:pPr>
              <a:r>
                <a:rPr lang="en-US" sz="2516" b="1" u="none" strike="noStrike" spc="-24">
                  <a:solidFill>
                    <a:srgbClr val="FFFFFF">
                      <a:alpha val="89804"/>
                    </a:srgbClr>
                  </a:solidFill>
                  <a:latin typeface="Nunito Semi-Bold"/>
                  <a:ea typeface="Nunito Semi-Bold"/>
                  <a:cs typeface="Nunito Semi-Bold"/>
                  <a:sym typeface="Nunito Semi-Bold"/>
                </a:rPr>
                <a:t>C’est tout à fait normal. Vous pouvez vous faire accompagner pour les chercher. </a:t>
              </a: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E1730"/>
        </a:solidFill>
        <a:effectLst/>
      </p:bgPr>
    </p:bg>
    <p:spTree>
      <p:nvGrpSpPr>
        <p:cNvPr id="1" name=""/>
        <p:cNvGrpSpPr/>
        <p:nvPr/>
      </p:nvGrpSpPr>
      <p:grpSpPr>
        <a:xfrm>
          <a:off x="0" y="0"/>
          <a:ext cx="0" cy="0"/>
          <a:chOff x="0" y="0"/>
          <a:chExt cx="0" cy="0"/>
        </a:xfrm>
      </p:grpSpPr>
      <p:sp>
        <p:nvSpPr>
          <p:cNvPr id="2" name="Freeform 2"/>
          <p:cNvSpPr/>
          <p:nvPr/>
        </p:nvSpPr>
        <p:spPr>
          <a:xfrm>
            <a:off x="11747196" y="3640352"/>
            <a:ext cx="1968804" cy="6646648"/>
          </a:xfrm>
          <a:custGeom>
            <a:avLst/>
            <a:gdLst/>
            <a:ahLst/>
            <a:cxnLst/>
            <a:rect l="l" t="t" r="r" b="b"/>
            <a:pathLst>
              <a:path w="1968804" h="6646648">
                <a:moveTo>
                  <a:pt x="0" y="0"/>
                </a:moveTo>
                <a:lnTo>
                  <a:pt x="1968804" y="0"/>
                </a:lnTo>
                <a:lnTo>
                  <a:pt x="1968804" y="6646648"/>
                </a:lnTo>
                <a:lnTo>
                  <a:pt x="0" y="6646648"/>
                </a:lnTo>
                <a:lnTo>
                  <a:pt x="0" y="0"/>
                </a:lnTo>
                <a:close/>
              </a:path>
            </a:pathLst>
          </a:custGeom>
          <a:blipFill>
            <a:blip r:embed="rId3"/>
            <a:stretch>
              <a:fillRect/>
            </a:stretch>
          </a:blipFill>
        </p:spPr>
      </p:sp>
      <p:sp>
        <p:nvSpPr>
          <p:cNvPr id="3" name="Freeform 3"/>
          <p:cNvSpPr/>
          <p:nvPr/>
        </p:nvSpPr>
        <p:spPr>
          <a:xfrm>
            <a:off x="13497244" y="2350377"/>
            <a:ext cx="2187560" cy="7936623"/>
          </a:xfrm>
          <a:custGeom>
            <a:avLst/>
            <a:gdLst/>
            <a:ahLst/>
            <a:cxnLst/>
            <a:rect l="l" t="t" r="r" b="b"/>
            <a:pathLst>
              <a:path w="2187560" h="7936623">
                <a:moveTo>
                  <a:pt x="0" y="0"/>
                </a:moveTo>
                <a:lnTo>
                  <a:pt x="2187560" y="0"/>
                </a:lnTo>
                <a:lnTo>
                  <a:pt x="2187560" y="7936623"/>
                </a:lnTo>
                <a:lnTo>
                  <a:pt x="0" y="7936623"/>
                </a:lnTo>
                <a:lnTo>
                  <a:pt x="0" y="0"/>
                </a:lnTo>
                <a:close/>
              </a:path>
            </a:pathLst>
          </a:custGeom>
          <a:blipFill>
            <a:blip r:embed="rId4"/>
            <a:stretch>
              <a:fillRect/>
            </a:stretch>
          </a:blipFill>
        </p:spPr>
      </p:sp>
      <p:sp>
        <p:nvSpPr>
          <p:cNvPr id="4" name="Freeform 4"/>
          <p:cNvSpPr/>
          <p:nvPr/>
        </p:nvSpPr>
        <p:spPr>
          <a:xfrm>
            <a:off x="15455110" y="1071335"/>
            <a:ext cx="2832890" cy="9215665"/>
          </a:xfrm>
          <a:custGeom>
            <a:avLst/>
            <a:gdLst/>
            <a:ahLst/>
            <a:cxnLst/>
            <a:rect l="l" t="t" r="r" b="b"/>
            <a:pathLst>
              <a:path w="2832890" h="9215665">
                <a:moveTo>
                  <a:pt x="0" y="0"/>
                </a:moveTo>
                <a:lnTo>
                  <a:pt x="2832890" y="0"/>
                </a:lnTo>
                <a:lnTo>
                  <a:pt x="2832890" y="9215665"/>
                </a:lnTo>
                <a:lnTo>
                  <a:pt x="0" y="9215665"/>
                </a:lnTo>
                <a:lnTo>
                  <a:pt x="0" y="0"/>
                </a:lnTo>
                <a:close/>
              </a:path>
            </a:pathLst>
          </a:custGeom>
          <a:blipFill>
            <a:blip r:embed="rId5"/>
            <a:stretch>
              <a:fillRect/>
            </a:stretch>
          </a:blipFill>
        </p:spPr>
      </p:sp>
      <p:sp>
        <p:nvSpPr>
          <p:cNvPr id="5" name="Freeform 5"/>
          <p:cNvSpPr/>
          <p:nvPr/>
        </p:nvSpPr>
        <p:spPr>
          <a:xfrm>
            <a:off x="864086" y="3415602"/>
            <a:ext cx="1261544" cy="1097543"/>
          </a:xfrm>
          <a:custGeom>
            <a:avLst/>
            <a:gdLst/>
            <a:ahLst/>
            <a:cxnLst/>
            <a:rect l="l" t="t" r="r" b="b"/>
            <a:pathLst>
              <a:path w="1261544" h="1097543">
                <a:moveTo>
                  <a:pt x="0" y="0"/>
                </a:moveTo>
                <a:lnTo>
                  <a:pt x="1261544" y="0"/>
                </a:lnTo>
                <a:lnTo>
                  <a:pt x="1261544" y="1097544"/>
                </a:lnTo>
                <a:lnTo>
                  <a:pt x="0" y="109754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a:off x="837060" y="5366901"/>
            <a:ext cx="1103559" cy="1103559"/>
          </a:xfrm>
          <a:custGeom>
            <a:avLst/>
            <a:gdLst/>
            <a:ahLst/>
            <a:cxnLst/>
            <a:rect l="l" t="t" r="r" b="b"/>
            <a:pathLst>
              <a:path w="1103559" h="1103559">
                <a:moveTo>
                  <a:pt x="0" y="0"/>
                </a:moveTo>
                <a:lnTo>
                  <a:pt x="1103558" y="0"/>
                </a:lnTo>
                <a:lnTo>
                  <a:pt x="1103558" y="1103559"/>
                </a:lnTo>
                <a:lnTo>
                  <a:pt x="0" y="11035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7" name="Freeform 7"/>
          <p:cNvSpPr/>
          <p:nvPr/>
        </p:nvSpPr>
        <p:spPr>
          <a:xfrm>
            <a:off x="917046" y="7327710"/>
            <a:ext cx="1155624" cy="878274"/>
          </a:xfrm>
          <a:custGeom>
            <a:avLst/>
            <a:gdLst/>
            <a:ahLst/>
            <a:cxnLst/>
            <a:rect l="l" t="t" r="r" b="b"/>
            <a:pathLst>
              <a:path w="1155624" h="878274">
                <a:moveTo>
                  <a:pt x="0" y="0"/>
                </a:moveTo>
                <a:lnTo>
                  <a:pt x="1155624" y="0"/>
                </a:lnTo>
                <a:lnTo>
                  <a:pt x="1155624" y="878274"/>
                </a:lnTo>
                <a:lnTo>
                  <a:pt x="0" y="87827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8" name="TextBox 8"/>
          <p:cNvSpPr txBox="1"/>
          <p:nvPr/>
        </p:nvSpPr>
        <p:spPr>
          <a:xfrm>
            <a:off x="2638616" y="3510451"/>
            <a:ext cx="8595594" cy="1002695"/>
          </a:xfrm>
          <a:prstGeom prst="rect">
            <a:avLst/>
          </a:prstGeom>
        </p:spPr>
        <p:txBody>
          <a:bodyPr lIns="0" tIns="0" rIns="0" bIns="0" rtlCol="0" anchor="t">
            <a:spAutoFit/>
          </a:bodyPr>
          <a:lstStyle/>
          <a:p>
            <a:pPr algn="l">
              <a:lnSpc>
                <a:spcPts val="4054"/>
              </a:lnSpc>
            </a:pPr>
            <a:r>
              <a:rPr lang="en-US" sz="2896" b="1" spc="-83">
                <a:solidFill>
                  <a:srgbClr val="F8BD24">
                    <a:alpha val="84706"/>
                  </a:srgbClr>
                </a:solidFill>
                <a:latin typeface="Nunito Bold"/>
                <a:ea typeface="Nunito Bold"/>
                <a:cs typeface="Nunito Bold"/>
                <a:sym typeface="Nunito Bold"/>
              </a:rPr>
              <a:t>1.  Nous discutons</a:t>
            </a:r>
          </a:p>
          <a:p>
            <a:pPr algn="l">
              <a:lnSpc>
                <a:spcPts val="4055"/>
              </a:lnSpc>
            </a:pPr>
            <a:r>
              <a:rPr lang="en-US" sz="2896" b="1" spc="-86">
                <a:solidFill>
                  <a:srgbClr val="FFFFFF">
                    <a:alpha val="84706"/>
                  </a:srgbClr>
                </a:solidFill>
                <a:latin typeface="Nunito Bold"/>
                <a:ea typeface="Nunito Bold"/>
                <a:cs typeface="Nunito Bold"/>
                <a:sym typeface="Nunito Bold"/>
              </a:rPr>
              <a:t>Vous nous parlez de votre projet et de vos questions.</a:t>
            </a:r>
          </a:p>
        </p:txBody>
      </p:sp>
      <p:sp>
        <p:nvSpPr>
          <p:cNvPr id="9" name="TextBox 9"/>
          <p:cNvSpPr txBox="1"/>
          <p:nvPr/>
        </p:nvSpPr>
        <p:spPr>
          <a:xfrm>
            <a:off x="837060" y="559814"/>
            <a:ext cx="13901889" cy="1111032"/>
          </a:xfrm>
          <a:prstGeom prst="rect">
            <a:avLst/>
          </a:prstGeom>
        </p:spPr>
        <p:txBody>
          <a:bodyPr lIns="0" tIns="0" rIns="0" bIns="0" rtlCol="0" anchor="t">
            <a:spAutoFit/>
          </a:bodyPr>
          <a:lstStyle/>
          <a:p>
            <a:pPr algn="l">
              <a:lnSpc>
                <a:spcPts val="9096"/>
              </a:lnSpc>
            </a:pPr>
            <a:r>
              <a:rPr lang="en-US" sz="6495" b="1" spc="-193">
                <a:solidFill>
                  <a:srgbClr val="F8BD24">
                    <a:alpha val="84706"/>
                  </a:srgbClr>
                </a:solidFill>
                <a:latin typeface="Nunito Ultra-Bold"/>
                <a:ea typeface="Nunito Ultra-Bold"/>
                <a:cs typeface="Nunito Ultra-Bold"/>
                <a:sym typeface="Nunito Ultra-Bold"/>
              </a:rPr>
              <a:t>Handiversité </a:t>
            </a:r>
            <a:r>
              <a:rPr lang="en-US" sz="6495" b="1" spc="-193">
                <a:solidFill>
                  <a:srgbClr val="FFFFFF">
                    <a:alpha val="84706"/>
                  </a:srgbClr>
                </a:solidFill>
                <a:latin typeface="Nunito Ultra-Bold"/>
                <a:ea typeface="Nunito Ultra-Bold"/>
                <a:cs typeface="Nunito Ultra-Bold"/>
                <a:sym typeface="Nunito Ultra-Bold"/>
              </a:rPr>
              <a:t>peut vous accompagner</a:t>
            </a:r>
          </a:p>
        </p:txBody>
      </p:sp>
      <p:sp>
        <p:nvSpPr>
          <p:cNvPr id="10" name="TextBox 10"/>
          <p:cNvSpPr txBox="1"/>
          <p:nvPr/>
        </p:nvSpPr>
        <p:spPr>
          <a:xfrm>
            <a:off x="864086" y="1819735"/>
            <a:ext cx="11126521" cy="1073567"/>
          </a:xfrm>
          <a:prstGeom prst="rect">
            <a:avLst/>
          </a:prstGeom>
        </p:spPr>
        <p:txBody>
          <a:bodyPr lIns="0" tIns="0" rIns="0" bIns="0" rtlCol="0" anchor="t">
            <a:spAutoFit/>
          </a:bodyPr>
          <a:lstStyle/>
          <a:p>
            <a:pPr algn="l">
              <a:lnSpc>
                <a:spcPts val="4344"/>
              </a:lnSpc>
            </a:pPr>
            <a:r>
              <a:rPr lang="en-US" sz="3102" b="1" spc="-92">
                <a:solidFill>
                  <a:srgbClr val="FFFFFF">
                    <a:alpha val="89804"/>
                  </a:srgbClr>
                </a:solidFill>
                <a:latin typeface="Nunito Semi-Bold"/>
                <a:ea typeface="Nunito Semi-Bold"/>
                <a:cs typeface="Nunito Semi-Bold"/>
                <a:sym typeface="Nunito Semi-Bold"/>
              </a:rPr>
              <a:t>Vous pouvez nous contacter dès que vous commencez à réfléchir à votre projet. </a:t>
            </a:r>
          </a:p>
        </p:txBody>
      </p:sp>
      <p:sp>
        <p:nvSpPr>
          <p:cNvPr id="11" name="TextBox 11"/>
          <p:cNvSpPr txBox="1"/>
          <p:nvPr/>
        </p:nvSpPr>
        <p:spPr>
          <a:xfrm>
            <a:off x="2638616" y="5393521"/>
            <a:ext cx="8595594" cy="1002695"/>
          </a:xfrm>
          <a:prstGeom prst="rect">
            <a:avLst/>
          </a:prstGeom>
        </p:spPr>
        <p:txBody>
          <a:bodyPr lIns="0" tIns="0" rIns="0" bIns="0" rtlCol="0" anchor="t">
            <a:spAutoFit/>
          </a:bodyPr>
          <a:lstStyle/>
          <a:p>
            <a:pPr algn="l">
              <a:lnSpc>
                <a:spcPts val="4054"/>
              </a:lnSpc>
            </a:pPr>
            <a:r>
              <a:rPr lang="en-US" sz="2896" b="1" spc="-83">
                <a:solidFill>
                  <a:srgbClr val="F9C335">
                    <a:alpha val="84706"/>
                  </a:srgbClr>
                </a:solidFill>
                <a:latin typeface="Nunito Bold"/>
                <a:ea typeface="Nunito Bold"/>
                <a:cs typeface="Nunito Bold"/>
                <a:sym typeface="Nunito Bold"/>
              </a:rPr>
              <a:t>2. Nous cherchons des solutions</a:t>
            </a:r>
          </a:p>
          <a:p>
            <a:pPr algn="l">
              <a:lnSpc>
                <a:spcPts val="4055"/>
              </a:lnSpc>
            </a:pPr>
            <a:r>
              <a:rPr lang="en-US" sz="2896" b="1" spc="-86">
                <a:solidFill>
                  <a:srgbClr val="FFFFFF">
                    <a:alpha val="84706"/>
                  </a:srgbClr>
                </a:solidFill>
                <a:latin typeface="Nunito Bold"/>
                <a:ea typeface="Nunito Bold"/>
                <a:cs typeface="Nunito Bold"/>
                <a:sym typeface="Nunito Bold"/>
              </a:rPr>
              <a:t>Nous regardons avec vous ce qui pourrait vous aider.</a:t>
            </a:r>
          </a:p>
        </p:txBody>
      </p:sp>
      <p:sp>
        <p:nvSpPr>
          <p:cNvPr id="12" name="TextBox 12"/>
          <p:cNvSpPr txBox="1"/>
          <p:nvPr/>
        </p:nvSpPr>
        <p:spPr>
          <a:xfrm>
            <a:off x="2638616" y="7203289"/>
            <a:ext cx="8595594" cy="1517045"/>
          </a:xfrm>
          <a:prstGeom prst="rect">
            <a:avLst/>
          </a:prstGeom>
        </p:spPr>
        <p:txBody>
          <a:bodyPr lIns="0" tIns="0" rIns="0" bIns="0" rtlCol="0" anchor="t">
            <a:spAutoFit/>
          </a:bodyPr>
          <a:lstStyle/>
          <a:p>
            <a:pPr algn="l">
              <a:lnSpc>
                <a:spcPts val="4054"/>
              </a:lnSpc>
            </a:pPr>
            <a:r>
              <a:rPr lang="en-US" sz="2896" b="1" spc="-83">
                <a:solidFill>
                  <a:srgbClr val="F9C335">
                    <a:alpha val="84706"/>
                  </a:srgbClr>
                </a:solidFill>
                <a:latin typeface="Nunito Bold"/>
                <a:ea typeface="Nunito Bold"/>
                <a:cs typeface="Nunito Bold"/>
                <a:sym typeface="Nunito Bold"/>
              </a:rPr>
              <a:t>3. Nous échangeons avec les services concernés</a:t>
            </a:r>
          </a:p>
          <a:p>
            <a:pPr algn="l">
              <a:lnSpc>
                <a:spcPts val="4055"/>
              </a:lnSpc>
            </a:pPr>
            <a:r>
              <a:rPr lang="en-US" sz="2896" b="1" spc="-86">
                <a:solidFill>
                  <a:srgbClr val="FFFFFF">
                    <a:alpha val="84706"/>
                  </a:srgbClr>
                </a:solidFill>
                <a:latin typeface="Nunito Bold"/>
                <a:ea typeface="Nunito Bold"/>
                <a:cs typeface="Nunito Bold"/>
                <a:sym typeface="Nunito Bold"/>
              </a:rPr>
              <a:t>Si nécessaire, nous recherchons des solutions avec les autres services de l’Université.</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E1730"/>
        </a:solidFill>
        <a:effectLst/>
      </p:bgPr>
    </p:bg>
    <p:spTree>
      <p:nvGrpSpPr>
        <p:cNvPr id="1" name=""/>
        <p:cNvGrpSpPr/>
        <p:nvPr/>
      </p:nvGrpSpPr>
      <p:grpSpPr>
        <a:xfrm>
          <a:off x="0" y="0"/>
          <a:ext cx="0" cy="0"/>
          <a:chOff x="0" y="0"/>
          <a:chExt cx="0" cy="0"/>
        </a:xfrm>
      </p:grpSpPr>
      <p:sp>
        <p:nvSpPr>
          <p:cNvPr id="2" name="Freeform 2"/>
          <p:cNvSpPr/>
          <p:nvPr/>
        </p:nvSpPr>
        <p:spPr>
          <a:xfrm>
            <a:off x="826927" y="2615295"/>
            <a:ext cx="1750048" cy="229572"/>
          </a:xfrm>
          <a:custGeom>
            <a:avLst/>
            <a:gdLst/>
            <a:ahLst/>
            <a:cxnLst/>
            <a:rect l="l" t="t" r="r" b="b"/>
            <a:pathLst>
              <a:path w="1750048" h="229572">
                <a:moveTo>
                  <a:pt x="0" y="0"/>
                </a:moveTo>
                <a:lnTo>
                  <a:pt x="1750048" y="0"/>
                </a:lnTo>
                <a:lnTo>
                  <a:pt x="1750048" y="229572"/>
                </a:lnTo>
                <a:lnTo>
                  <a:pt x="0" y="229572"/>
                </a:lnTo>
                <a:lnTo>
                  <a:pt x="0" y="0"/>
                </a:lnTo>
                <a:close/>
              </a:path>
            </a:pathLst>
          </a:custGeom>
          <a:blipFill>
            <a:blip r:embed="rId3"/>
            <a:stretch>
              <a:fillRect/>
            </a:stretch>
          </a:blipFill>
        </p:spPr>
      </p:sp>
      <p:sp>
        <p:nvSpPr>
          <p:cNvPr id="3" name="Freeform 3"/>
          <p:cNvSpPr/>
          <p:nvPr/>
        </p:nvSpPr>
        <p:spPr>
          <a:xfrm>
            <a:off x="6060832" y="2922409"/>
            <a:ext cx="910888" cy="995506"/>
          </a:xfrm>
          <a:custGeom>
            <a:avLst/>
            <a:gdLst/>
            <a:ahLst/>
            <a:cxnLst/>
            <a:rect l="l" t="t" r="r" b="b"/>
            <a:pathLst>
              <a:path w="910888" h="995506">
                <a:moveTo>
                  <a:pt x="0" y="0"/>
                </a:moveTo>
                <a:lnTo>
                  <a:pt x="910888" y="0"/>
                </a:lnTo>
                <a:lnTo>
                  <a:pt x="910888" y="995506"/>
                </a:lnTo>
                <a:lnTo>
                  <a:pt x="0" y="99550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5400000">
            <a:off x="13448155" y="1865112"/>
            <a:ext cx="6704957" cy="2974733"/>
          </a:xfrm>
          <a:custGeom>
            <a:avLst/>
            <a:gdLst/>
            <a:ahLst/>
            <a:cxnLst/>
            <a:rect l="l" t="t" r="r" b="b"/>
            <a:pathLst>
              <a:path w="6704957" h="2974733">
                <a:moveTo>
                  <a:pt x="0" y="0"/>
                </a:moveTo>
                <a:lnTo>
                  <a:pt x="6704957" y="0"/>
                </a:lnTo>
                <a:lnTo>
                  <a:pt x="6704957" y="2974733"/>
                </a:lnTo>
                <a:lnTo>
                  <a:pt x="0" y="2974733"/>
                </a:lnTo>
                <a:lnTo>
                  <a:pt x="0" y="0"/>
                </a:lnTo>
                <a:close/>
              </a:path>
            </a:pathLst>
          </a:custGeom>
          <a:blipFill>
            <a:blip r:embed="rId6"/>
            <a:stretch>
              <a:fillRect/>
            </a:stretch>
          </a:blipFill>
        </p:spPr>
      </p:sp>
      <p:sp>
        <p:nvSpPr>
          <p:cNvPr id="5" name="Freeform 5"/>
          <p:cNvSpPr/>
          <p:nvPr/>
        </p:nvSpPr>
        <p:spPr>
          <a:xfrm>
            <a:off x="6758516" y="5986190"/>
            <a:ext cx="849136" cy="849136"/>
          </a:xfrm>
          <a:custGeom>
            <a:avLst/>
            <a:gdLst/>
            <a:ahLst/>
            <a:cxnLst/>
            <a:rect l="l" t="t" r="r" b="b"/>
            <a:pathLst>
              <a:path w="849136" h="849136">
                <a:moveTo>
                  <a:pt x="0" y="0"/>
                </a:moveTo>
                <a:lnTo>
                  <a:pt x="849137" y="0"/>
                </a:lnTo>
                <a:lnTo>
                  <a:pt x="849137" y="849137"/>
                </a:lnTo>
                <a:lnTo>
                  <a:pt x="0" y="84913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6" name="Freeform 6"/>
          <p:cNvSpPr/>
          <p:nvPr/>
        </p:nvSpPr>
        <p:spPr>
          <a:xfrm>
            <a:off x="10366064" y="2932416"/>
            <a:ext cx="940753" cy="995506"/>
          </a:xfrm>
          <a:custGeom>
            <a:avLst/>
            <a:gdLst/>
            <a:ahLst/>
            <a:cxnLst/>
            <a:rect l="l" t="t" r="r" b="b"/>
            <a:pathLst>
              <a:path w="940753" h="995506">
                <a:moveTo>
                  <a:pt x="0" y="0"/>
                </a:moveTo>
                <a:lnTo>
                  <a:pt x="940754" y="0"/>
                </a:lnTo>
                <a:lnTo>
                  <a:pt x="940754" y="995507"/>
                </a:lnTo>
                <a:lnTo>
                  <a:pt x="0" y="995507"/>
                </a:lnTo>
                <a:lnTo>
                  <a:pt x="0" y="0"/>
                </a:lnTo>
                <a:close/>
              </a:path>
            </a:pathLst>
          </a:custGeom>
          <a:blipFill>
            <a:blip r:embed="rId9"/>
            <a:stretch>
              <a:fillRect/>
            </a:stretch>
          </a:blipFill>
        </p:spPr>
      </p:sp>
      <p:sp>
        <p:nvSpPr>
          <p:cNvPr id="7" name="Freeform 7"/>
          <p:cNvSpPr/>
          <p:nvPr/>
        </p:nvSpPr>
        <p:spPr>
          <a:xfrm>
            <a:off x="10754314" y="5986190"/>
            <a:ext cx="1077409" cy="948120"/>
          </a:xfrm>
          <a:custGeom>
            <a:avLst/>
            <a:gdLst/>
            <a:ahLst/>
            <a:cxnLst/>
            <a:rect l="l" t="t" r="r" b="b"/>
            <a:pathLst>
              <a:path w="1077409" h="948120">
                <a:moveTo>
                  <a:pt x="0" y="0"/>
                </a:moveTo>
                <a:lnTo>
                  <a:pt x="1077409" y="0"/>
                </a:lnTo>
                <a:lnTo>
                  <a:pt x="1077409" y="948120"/>
                </a:lnTo>
                <a:lnTo>
                  <a:pt x="0" y="94812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8" name="Freeform 8"/>
          <p:cNvSpPr/>
          <p:nvPr/>
        </p:nvSpPr>
        <p:spPr>
          <a:xfrm>
            <a:off x="12203198" y="5936699"/>
            <a:ext cx="1083566" cy="948120"/>
          </a:xfrm>
          <a:custGeom>
            <a:avLst/>
            <a:gdLst/>
            <a:ahLst/>
            <a:cxnLst/>
            <a:rect l="l" t="t" r="r" b="b"/>
            <a:pathLst>
              <a:path w="1083566" h="948120">
                <a:moveTo>
                  <a:pt x="0" y="0"/>
                </a:moveTo>
                <a:lnTo>
                  <a:pt x="1083566" y="0"/>
                </a:lnTo>
                <a:lnTo>
                  <a:pt x="1083566" y="948119"/>
                </a:lnTo>
                <a:lnTo>
                  <a:pt x="0" y="948119"/>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9" name="Freeform 9"/>
          <p:cNvSpPr/>
          <p:nvPr/>
        </p:nvSpPr>
        <p:spPr>
          <a:xfrm>
            <a:off x="5332214" y="5986190"/>
            <a:ext cx="1054828" cy="849136"/>
          </a:xfrm>
          <a:custGeom>
            <a:avLst/>
            <a:gdLst/>
            <a:ahLst/>
            <a:cxnLst/>
            <a:rect l="l" t="t" r="r" b="b"/>
            <a:pathLst>
              <a:path w="1054828" h="849136">
                <a:moveTo>
                  <a:pt x="0" y="0"/>
                </a:moveTo>
                <a:lnTo>
                  <a:pt x="1054827" y="0"/>
                </a:lnTo>
                <a:lnTo>
                  <a:pt x="1054827" y="849137"/>
                </a:lnTo>
                <a:lnTo>
                  <a:pt x="0" y="849137"/>
                </a:lnTo>
                <a:lnTo>
                  <a:pt x="0" y="0"/>
                </a:lnTo>
                <a:close/>
              </a:path>
            </a:pathLst>
          </a:custGeom>
          <a:blipFill>
            <a:blip r:embed="rId14"/>
            <a:stretch>
              <a:fillRect/>
            </a:stretch>
          </a:blipFill>
        </p:spPr>
      </p:sp>
      <p:sp>
        <p:nvSpPr>
          <p:cNvPr id="10" name="Freeform 10"/>
          <p:cNvSpPr/>
          <p:nvPr/>
        </p:nvSpPr>
        <p:spPr>
          <a:xfrm>
            <a:off x="11583043" y="2932416"/>
            <a:ext cx="587349" cy="995506"/>
          </a:xfrm>
          <a:custGeom>
            <a:avLst/>
            <a:gdLst/>
            <a:ahLst/>
            <a:cxnLst/>
            <a:rect l="l" t="t" r="r" b="b"/>
            <a:pathLst>
              <a:path w="587349" h="995506">
                <a:moveTo>
                  <a:pt x="0" y="0"/>
                </a:moveTo>
                <a:lnTo>
                  <a:pt x="587348" y="0"/>
                </a:lnTo>
                <a:lnTo>
                  <a:pt x="587348" y="995507"/>
                </a:lnTo>
                <a:lnTo>
                  <a:pt x="0" y="995507"/>
                </a:lnTo>
                <a:lnTo>
                  <a:pt x="0" y="0"/>
                </a:lnTo>
                <a:close/>
              </a:path>
            </a:pathLst>
          </a:custGeom>
          <a:blipFill>
            <a:blip r:embed="rId15"/>
            <a:stretch>
              <a:fillRect/>
            </a:stretch>
          </a:blipFill>
        </p:spPr>
      </p:sp>
      <p:sp>
        <p:nvSpPr>
          <p:cNvPr id="11" name="Freeform 11"/>
          <p:cNvSpPr/>
          <p:nvPr/>
        </p:nvSpPr>
        <p:spPr>
          <a:xfrm>
            <a:off x="12446616" y="2922409"/>
            <a:ext cx="886949" cy="985499"/>
          </a:xfrm>
          <a:custGeom>
            <a:avLst/>
            <a:gdLst/>
            <a:ahLst/>
            <a:cxnLst/>
            <a:rect l="l" t="t" r="r" b="b"/>
            <a:pathLst>
              <a:path w="886949" h="985499">
                <a:moveTo>
                  <a:pt x="0" y="0"/>
                </a:moveTo>
                <a:lnTo>
                  <a:pt x="886949" y="0"/>
                </a:lnTo>
                <a:lnTo>
                  <a:pt x="886949" y="985499"/>
                </a:lnTo>
                <a:lnTo>
                  <a:pt x="0" y="985499"/>
                </a:lnTo>
                <a:lnTo>
                  <a:pt x="0" y="0"/>
                </a:lnTo>
                <a:close/>
              </a:path>
            </a:pathLst>
          </a:custGeom>
          <a:blipFill>
            <a:blip r:embed="rId16"/>
            <a:stretch>
              <a:fillRect/>
            </a:stretch>
          </a:blipFill>
        </p:spPr>
      </p:sp>
      <p:sp>
        <p:nvSpPr>
          <p:cNvPr id="12" name="Freeform 12"/>
          <p:cNvSpPr/>
          <p:nvPr/>
        </p:nvSpPr>
        <p:spPr>
          <a:xfrm>
            <a:off x="7247945" y="2932416"/>
            <a:ext cx="719414" cy="985499"/>
          </a:xfrm>
          <a:custGeom>
            <a:avLst/>
            <a:gdLst/>
            <a:ahLst/>
            <a:cxnLst/>
            <a:rect l="l" t="t" r="r" b="b"/>
            <a:pathLst>
              <a:path w="719414" h="985499">
                <a:moveTo>
                  <a:pt x="0" y="0"/>
                </a:moveTo>
                <a:lnTo>
                  <a:pt x="719415" y="0"/>
                </a:lnTo>
                <a:lnTo>
                  <a:pt x="719415" y="985499"/>
                </a:lnTo>
                <a:lnTo>
                  <a:pt x="0" y="985499"/>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sp>
      <p:sp>
        <p:nvSpPr>
          <p:cNvPr id="13" name="Freeform 13"/>
          <p:cNvSpPr/>
          <p:nvPr/>
        </p:nvSpPr>
        <p:spPr>
          <a:xfrm>
            <a:off x="4927802" y="2922409"/>
            <a:ext cx="861113" cy="995506"/>
          </a:xfrm>
          <a:custGeom>
            <a:avLst/>
            <a:gdLst/>
            <a:ahLst/>
            <a:cxnLst/>
            <a:rect l="l" t="t" r="r" b="b"/>
            <a:pathLst>
              <a:path w="861113" h="995506">
                <a:moveTo>
                  <a:pt x="0" y="0"/>
                </a:moveTo>
                <a:lnTo>
                  <a:pt x="861113" y="0"/>
                </a:lnTo>
                <a:lnTo>
                  <a:pt x="861113" y="995506"/>
                </a:lnTo>
                <a:lnTo>
                  <a:pt x="0" y="995506"/>
                </a:lnTo>
                <a:lnTo>
                  <a:pt x="0" y="0"/>
                </a:lnTo>
                <a:close/>
              </a:path>
            </a:pathLst>
          </a:custGeom>
          <a:blipFill>
            <a:blip r:embed="rId19"/>
            <a:stretch>
              <a:fillRect/>
            </a:stretch>
          </a:blipFill>
        </p:spPr>
      </p:sp>
      <p:sp>
        <p:nvSpPr>
          <p:cNvPr id="14" name="TextBox 14"/>
          <p:cNvSpPr txBox="1"/>
          <p:nvPr/>
        </p:nvSpPr>
        <p:spPr>
          <a:xfrm>
            <a:off x="1028700" y="629114"/>
            <a:ext cx="11174498" cy="1693827"/>
          </a:xfrm>
          <a:prstGeom prst="rect">
            <a:avLst/>
          </a:prstGeom>
        </p:spPr>
        <p:txBody>
          <a:bodyPr lIns="0" tIns="0" rIns="0" bIns="0" rtlCol="0" anchor="t">
            <a:spAutoFit/>
          </a:bodyPr>
          <a:lstStyle/>
          <a:p>
            <a:pPr algn="l">
              <a:lnSpc>
                <a:spcPts val="6512"/>
              </a:lnSpc>
            </a:pPr>
            <a:r>
              <a:rPr lang="en-US" sz="6854" b="1" spc="-204">
                <a:solidFill>
                  <a:srgbClr val="F6F6F6"/>
                </a:solidFill>
                <a:latin typeface="Nunito Bold"/>
                <a:ea typeface="Nunito Bold"/>
                <a:cs typeface="Nunito Bold"/>
                <a:sym typeface="Nunito Bold"/>
              </a:rPr>
              <a:t>Quels besoins pouvons-nous regarder ensemble ?</a:t>
            </a:r>
          </a:p>
        </p:txBody>
      </p:sp>
      <p:sp>
        <p:nvSpPr>
          <p:cNvPr id="15" name="TextBox 15"/>
          <p:cNvSpPr txBox="1"/>
          <p:nvPr/>
        </p:nvSpPr>
        <p:spPr>
          <a:xfrm>
            <a:off x="4351756" y="4295807"/>
            <a:ext cx="4156911" cy="1280809"/>
          </a:xfrm>
          <a:prstGeom prst="rect">
            <a:avLst/>
          </a:prstGeom>
        </p:spPr>
        <p:txBody>
          <a:bodyPr lIns="0" tIns="0" rIns="0" bIns="0" rtlCol="0" anchor="t">
            <a:spAutoFit/>
          </a:bodyPr>
          <a:lstStyle/>
          <a:p>
            <a:pPr algn="ctr">
              <a:lnSpc>
                <a:spcPts val="3449"/>
              </a:lnSpc>
            </a:pPr>
            <a:r>
              <a:rPr lang="en-US" sz="2654" b="1" spc="-79">
                <a:solidFill>
                  <a:srgbClr val="F6F6F6">
                    <a:alpha val="89804"/>
                  </a:srgbClr>
                </a:solidFill>
                <a:latin typeface="Nunito Bold"/>
                <a:ea typeface="Nunito Bold"/>
                <a:cs typeface="Nunito Bold"/>
                <a:sym typeface="Nunito Bold"/>
              </a:rPr>
              <a:t>Visite de repérage, accompagnement par un proche lors de celle-ci</a:t>
            </a:r>
          </a:p>
        </p:txBody>
      </p:sp>
      <p:sp>
        <p:nvSpPr>
          <p:cNvPr id="16" name="TextBox 16"/>
          <p:cNvSpPr txBox="1"/>
          <p:nvPr/>
        </p:nvSpPr>
        <p:spPr>
          <a:xfrm>
            <a:off x="9753268" y="4295807"/>
            <a:ext cx="4156911" cy="1280809"/>
          </a:xfrm>
          <a:prstGeom prst="rect">
            <a:avLst/>
          </a:prstGeom>
        </p:spPr>
        <p:txBody>
          <a:bodyPr lIns="0" tIns="0" rIns="0" bIns="0" rtlCol="0" anchor="t">
            <a:spAutoFit/>
          </a:bodyPr>
          <a:lstStyle/>
          <a:p>
            <a:pPr algn="ctr">
              <a:lnSpc>
                <a:spcPts val="3449"/>
              </a:lnSpc>
            </a:pPr>
            <a:r>
              <a:rPr lang="en-US" sz="2654" b="1" spc="-79">
                <a:solidFill>
                  <a:srgbClr val="F6F6F6">
                    <a:alpha val="89804"/>
                  </a:srgbClr>
                </a:solidFill>
                <a:latin typeface="Nunito Bold"/>
                <a:ea typeface="Nunito Bold"/>
                <a:cs typeface="Nunito Bold"/>
                <a:sym typeface="Nunito Bold"/>
              </a:rPr>
              <a:t>Achat ou location de matériel ou d’aides techniques</a:t>
            </a:r>
          </a:p>
        </p:txBody>
      </p:sp>
      <p:sp>
        <p:nvSpPr>
          <p:cNvPr id="17" name="TextBox 17"/>
          <p:cNvSpPr txBox="1"/>
          <p:nvPr/>
        </p:nvSpPr>
        <p:spPr>
          <a:xfrm>
            <a:off x="4456441" y="7137676"/>
            <a:ext cx="4119671" cy="1280809"/>
          </a:xfrm>
          <a:prstGeom prst="rect">
            <a:avLst/>
          </a:prstGeom>
        </p:spPr>
        <p:txBody>
          <a:bodyPr lIns="0" tIns="0" rIns="0" bIns="0" rtlCol="0" anchor="t">
            <a:spAutoFit/>
          </a:bodyPr>
          <a:lstStyle/>
          <a:p>
            <a:pPr algn="ctr">
              <a:lnSpc>
                <a:spcPts val="3447"/>
              </a:lnSpc>
            </a:pPr>
            <a:r>
              <a:rPr lang="en-US" sz="2654" b="1" spc="-76">
                <a:solidFill>
                  <a:srgbClr val="F6F6F6">
                    <a:alpha val="89804"/>
                  </a:srgbClr>
                </a:solidFill>
                <a:latin typeface="Nunito Bold"/>
                <a:ea typeface="Nunito Bold"/>
                <a:cs typeface="Nunito Bold"/>
                <a:sym typeface="Nunito Bold"/>
              </a:rPr>
              <a:t>Frais de transport supplémentaires </a:t>
            </a:r>
          </a:p>
          <a:p>
            <a:pPr algn="ctr">
              <a:lnSpc>
                <a:spcPts val="3449"/>
              </a:lnSpc>
            </a:pPr>
            <a:r>
              <a:rPr lang="en-US" sz="2654" b="1" spc="-79">
                <a:solidFill>
                  <a:srgbClr val="F6F6F6">
                    <a:alpha val="89804"/>
                  </a:srgbClr>
                </a:solidFill>
                <a:latin typeface="Nunito Bold"/>
                <a:ea typeface="Nunito Bold"/>
                <a:cs typeface="Nunito Bold"/>
                <a:sym typeface="Nunito Bold"/>
              </a:rPr>
              <a:t>ou adaptés</a:t>
            </a:r>
          </a:p>
        </p:txBody>
      </p:sp>
      <p:sp>
        <p:nvSpPr>
          <p:cNvPr id="18" name="TextBox 18"/>
          <p:cNvSpPr txBox="1"/>
          <p:nvPr/>
        </p:nvSpPr>
        <p:spPr>
          <a:xfrm>
            <a:off x="10170465" y="7267685"/>
            <a:ext cx="3412504" cy="852184"/>
          </a:xfrm>
          <a:prstGeom prst="rect">
            <a:avLst/>
          </a:prstGeom>
        </p:spPr>
        <p:txBody>
          <a:bodyPr lIns="0" tIns="0" rIns="0" bIns="0" rtlCol="0" anchor="t">
            <a:spAutoFit/>
          </a:bodyPr>
          <a:lstStyle/>
          <a:p>
            <a:pPr algn="ctr">
              <a:lnSpc>
                <a:spcPts val="3449"/>
              </a:lnSpc>
            </a:pPr>
            <a:r>
              <a:rPr lang="en-US" sz="2654" b="1" spc="-79">
                <a:solidFill>
                  <a:srgbClr val="F6F6F6">
                    <a:alpha val="89804"/>
                  </a:srgbClr>
                </a:solidFill>
                <a:latin typeface="Nunito Bold"/>
                <a:ea typeface="Nunito Bold"/>
                <a:cs typeface="Nunito Bold"/>
                <a:sym typeface="Nunito Bold"/>
              </a:rPr>
              <a:t>Recours ponctuel à une aide humaine</a:t>
            </a:r>
          </a:p>
        </p:txBody>
      </p:sp>
      <p:sp>
        <p:nvSpPr>
          <p:cNvPr id="19" name="Freeform 19"/>
          <p:cNvSpPr/>
          <p:nvPr/>
        </p:nvSpPr>
        <p:spPr>
          <a:xfrm rot="5400000">
            <a:off x="-1865112" y="5678884"/>
            <a:ext cx="6704957" cy="2974733"/>
          </a:xfrm>
          <a:custGeom>
            <a:avLst/>
            <a:gdLst/>
            <a:ahLst/>
            <a:cxnLst/>
            <a:rect l="l" t="t" r="r" b="b"/>
            <a:pathLst>
              <a:path w="6704957" h="2974733">
                <a:moveTo>
                  <a:pt x="0" y="0"/>
                </a:moveTo>
                <a:lnTo>
                  <a:pt x="6704957" y="0"/>
                </a:lnTo>
                <a:lnTo>
                  <a:pt x="6704957" y="2974734"/>
                </a:lnTo>
                <a:lnTo>
                  <a:pt x="0" y="2974734"/>
                </a:lnTo>
                <a:lnTo>
                  <a:pt x="0" y="0"/>
                </a:lnTo>
                <a:close/>
              </a:path>
            </a:pathLst>
          </a:custGeom>
          <a:blipFill>
            <a:blip r:embed="rId20"/>
            <a:stretch>
              <a:fillRect/>
            </a:stretch>
          </a:blipFill>
        </p:spPr>
      </p:sp>
      <p:sp>
        <p:nvSpPr>
          <p:cNvPr id="20" name="TextBox 20"/>
          <p:cNvSpPr txBox="1"/>
          <p:nvPr/>
        </p:nvSpPr>
        <p:spPr>
          <a:xfrm>
            <a:off x="2974733" y="8989985"/>
            <a:ext cx="13170536" cy="609338"/>
          </a:xfrm>
          <a:prstGeom prst="rect">
            <a:avLst/>
          </a:prstGeom>
        </p:spPr>
        <p:txBody>
          <a:bodyPr lIns="0" tIns="0" rIns="0" bIns="0" rtlCol="0" anchor="t">
            <a:spAutoFit/>
          </a:bodyPr>
          <a:lstStyle/>
          <a:p>
            <a:pPr algn="ctr">
              <a:lnSpc>
                <a:spcPts val="4910"/>
              </a:lnSpc>
              <a:spcBef>
                <a:spcPct val="0"/>
              </a:spcBef>
            </a:pPr>
            <a:r>
              <a:rPr lang="en-US" sz="3778" b="1" spc="-112">
                <a:solidFill>
                  <a:srgbClr val="F6F6F6"/>
                </a:solidFill>
                <a:latin typeface="Nunito Ultra-Bold"/>
                <a:ea typeface="Nunito Ultra-Bold"/>
                <a:cs typeface="Nunito Ultra-Bold"/>
                <a:sym typeface="Nunito Ultra-Bold"/>
              </a:rPr>
              <a:t>Ce sont des </a:t>
            </a:r>
            <a:r>
              <a:rPr lang="en-US" sz="3778" b="1" spc="-112">
                <a:solidFill>
                  <a:srgbClr val="F8BD24"/>
                </a:solidFill>
                <a:latin typeface="Nunito Ultra-Bold"/>
                <a:ea typeface="Nunito Ultra-Bold"/>
                <a:cs typeface="Nunito Ultra-Bold"/>
                <a:sym typeface="Nunito Ultra-Bold"/>
              </a:rPr>
              <a:t>exemples</a:t>
            </a:r>
            <a:r>
              <a:rPr lang="en-US" sz="3778" b="1" spc="-112">
                <a:solidFill>
                  <a:srgbClr val="F6F6F6"/>
                </a:solidFill>
                <a:latin typeface="Nunito Ultra-Bold"/>
                <a:ea typeface="Nunito Ultra-Bold"/>
                <a:cs typeface="Nunito Ultra-Bold"/>
                <a:sym typeface="Nunito Ultra-Bold"/>
              </a:rPr>
              <a:t>. D’autres besoins peuvent être étudiés.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E1730"/>
        </a:solidFill>
        <a:effectLst/>
      </p:bgPr>
    </p:bg>
    <p:spTree>
      <p:nvGrpSpPr>
        <p:cNvPr id="1" name=""/>
        <p:cNvGrpSpPr/>
        <p:nvPr/>
      </p:nvGrpSpPr>
      <p:grpSpPr>
        <a:xfrm>
          <a:off x="0" y="0"/>
          <a:ext cx="0" cy="0"/>
          <a:chOff x="0" y="0"/>
          <a:chExt cx="0" cy="0"/>
        </a:xfrm>
      </p:grpSpPr>
      <p:sp>
        <p:nvSpPr>
          <p:cNvPr id="2" name="Freeform 2"/>
          <p:cNvSpPr/>
          <p:nvPr/>
        </p:nvSpPr>
        <p:spPr>
          <a:xfrm>
            <a:off x="12989615" y="0"/>
            <a:ext cx="7186134" cy="10287000"/>
          </a:xfrm>
          <a:custGeom>
            <a:avLst/>
            <a:gdLst/>
            <a:ahLst/>
            <a:cxnLst/>
            <a:rect l="l" t="t" r="r" b="b"/>
            <a:pathLst>
              <a:path w="7186134" h="10287000">
                <a:moveTo>
                  <a:pt x="0" y="0"/>
                </a:moveTo>
                <a:lnTo>
                  <a:pt x="7186134" y="0"/>
                </a:lnTo>
                <a:lnTo>
                  <a:pt x="7186134" y="10287000"/>
                </a:lnTo>
                <a:lnTo>
                  <a:pt x="0" y="10287000"/>
                </a:lnTo>
                <a:lnTo>
                  <a:pt x="0" y="0"/>
                </a:lnTo>
                <a:close/>
              </a:path>
            </a:pathLst>
          </a:custGeom>
          <a:blipFill>
            <a:blip r:embed="rId3"/>
            <a:stretch>
              <a:fillRect/>
            </a:stretch>
          </a:blipFill>
        </p:spPr>
      </p:sp>
      <p:sp>
        <p:nvSpPr>
          <p:cNvPr id="3" name="Freeform 3"/>
          <p:cNvSpPr/>
          <p:nvPr/>
        </p:nvSpPr>
        <p:spPr>
          <a:xfrm>
            <a:off x="1124064" y="2722992"/>
            <a:ext cx="1750048" cy="229572"/>
          </a:xfrm>
          <a:custGeom>
            <a:avLst/>
            <a:gdLst/>
            <a:ahLst/>
            <a:cxnLst/>
            <a:rect l="l" t="t" r="r" b="b"/>
            <a:pathLst>
              <a:path w="1750048" h="229572">
                <a:moveTo>
                  <a:pt x="0" y="0"/>
                </a:moveTo>
                <a:lnTo>
                  <a:pt x="1750048" y="0"/>
                </a:lnTo>
                <a:lnTo>
                  <a:pt x="1750048" y="229571"/>
                </a:lnTo>
                <a:lnTo>
                  <a:pt x="0" y="229571"/>
                </a:lnTo>
                <a:lnTo>
                  <a:pt x="0" y="0"/>
                </a:lnTo>
                <a:close/>
              </a:path>
            </a:pathLst>
          </a:custGeom>
          <a:blipFill>
            <a:blip r:embed="rId4"/>
            <a:stretch>
              <a:fillRect/>
            </a:stretch>
          </a:blipFill>
        </p:spPr>
      </p:sp>
      <p:sp>
        <p:nvSpPr>
          <p:cNvPr id="4" name="Freeform 4"/>
          <p:cNvSpPr/>
          <p:nvPr/>
        </p:nvSpPr>
        <p:spPr>
          <a:xfrm>
            <a:off x="1295116" y="3300287"/>
            <a:ext cx="995855" cy="1031974"/>
          </a:xfrm>
          <a:custGeom>
            <a:avLst/>
            <a:gdLst/>
            <a:ahLst/>
            <a:cxnLst/>
            <a:rect l="l" t="t" r="r" b="b"/>
            <a:pathLst>
              <a:path w="995855" h="1031974">
                <a:moveTo>
                  <a:pt x="0" y="0"/>
                </a:moveTo>
                <a:lnTo>
                  <a:pt x="995855" y="0"/>
                </a:lnTo>
                <a:lnTo>
                  <a:pt x="995855" y="1031974"/>
                </a:lnTo>
                <a:lnTo>
                  <a:pt x="0" y="103197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Freeform 5"/>
          <p:cNvSpPr/>
          <p:nvPr/>
        </p:nvSpPr>
        <p:spPr>
          <a:xfrm>
            <a:off x="1191381" y="5213289"/>
            <a:ext cx="1200854" cy="1225361"/>
          </a:xfrm>
          <a:custGeom>
            <a:avLst/>
            <a:gdLst/>
            <a:ahLst/>
            <a:cxnLst/>
            <a:rect l="l" t="t" r="r" b="b"/>
            <a:pathLst>
              <a:path w="1200854" h="1225361">
                <a:moveTo>
                  <a:pt x="0" y="0"/>
                </a:moveTo>
                <a:lnTo>
                  <a:pt x="1200854" y="0"/>
                </a:lnTo>
                <a:lnTo>
                  <a:pt x="1200854" y="1225361"/>
                </a:lnTo>
                <a:lnTo>
                  <a:pt x="0" y="122536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6" name="Freeform 6"/>
          <p:cNvSpPr/>
          <p:nvPr/>
        </p:nvSpPr>
        <p:spPr>
          <a:xfrm>
            <a:off x="1295116" y="7314950"/>
            <a:ext cx="1098355" cy="324015"/>
          </a:xfrm>
          <a:custGeom>
            <a:avLst/>
            <a:gdLst/>
            <a:ahLst/>
            <a:cxnLst/>
            <a:rect l="l" t="t" r="r" b="b"/>
            <a:pathLst>
              <a:path w="1098355" h="324015">
                <a:moveTo>
                  <a:pt x="0" y="0"/>
                </a:moveTo>
                <a:lnTo>
                  <a:pt x="1098355" y="0"/>
                </a:lnTo>
                <a:lnTo>
                  <a:pt x="1098355" y="324015"/>
                </a:lnTo>
                <a:lnTo>
                  <a:pt x="0" y="324015"/>
                </a:lnTo>
                <a:lnTo>
                  <a:pt x="0" y="0"/>
                </a:lnTo>
                <a:close/>
              </a:path>
            </a:pathLst>
          </a:custGeom>
          <a:blipFill>
            <a:blip r:embed="rId9"/>
            <a:stretch>
              <a:fillRect/>
            </a:stretch>
          </a:blipFill>
        </p:spPr>
      </p:sp>
      <p:grpSp>
        <p:nvGrpSpPr>
          <p:cNvPr id="7" name="Group 7"/>
          <p:cNvGrpSpPr/>
          <p:nvPr/>
        </p:nvGrpSpPr>
        <p:grpSpPr>
          <a:xfrm>
            <a:off x="1999088" y="8838672"/>
            <a:ext cx="8783042" cy="1543050"/>
            <a:chOff x="0" y="0"/>
            <a:chExt cx="2313229" cy="406400"/>
          </a:xfrm>
        </p:grpSpPr>
        <p:sp>
          <p:nvSpPr>
            <p:cNvPr id="8" name="Freeform 8"/>
            <p:cNvSpPr/>
            <p:nvPr/>
          </p:nvSpPr>
          <p:spPr>
            <a:xfrm>
              <a:off x="0" y="0"/>
              <a:ext cx="2313229" cy="406400"/>
            </a:xfrm>
            <a:custGeom>
              <a:avLst/>
              <a:gdLst/>
              <a:ahLst/>
              <a:cxnLst/>
              <a:rect l="l" t="t" r="r" b="b"/>
              <a:pathLst>
                <a:path w="2313229" h="406400">
                  <a:moveTo>
                    <a:pt x="2110029" y="0"/>
                  </a:moveTo>
                  <a:cubicBezTo>
                    <a:pt x="2222254" y="0"/>
                    <a:pt x="2313229" y="90976"/>
                    <a:pt x="2313229" y="203200"/>
                  </a:cubicBezTo>
                  <a:cubicBezTo>
                    <a:pt x="2313229" y="315424"/>
                    <a:pt x="2222254" y="406400"/>
                    <a:pt x="2110029" y="406400"/>
                  </a:cubicBezTo>
                  <a:lnTo>
                    <a:pt x="203200" y="406400"/>
                  </a:lnTo>
                  <a:cubicBezTo>
                    <a:pt x="90976" y="406400"/>
                    <a:pt x="0" y="315424"/>
                    <a:pt x="0" y="203200"/>
                  </a:cubicBezTo>
                  <a:cubicBezTo>
                    <a:pt x="0" y="90976"/>
                    <a:pt x="90976" y="0"/>
                    <a:pt x="203200" y="0"/>
                  </a:cubicBezTo>
                  <a:close/>
                </a:path>
              </a:pathLst>
            </a:custGeom>
            <a:solidFill>
              <a:srgbClr val="733575"/>
            </a:solidFill>
          </p:spPr>
        </p:sp>
        <p:sp>
          <p:nvSpPr>
            <p:cNvPr id="9" name="TextBox 9"/>
            <p:cNvSpPr txBox="1"/>
            <p:nvPr/>
          </p:nvSpPr>
          <p:spPr>
            <a:xfrm>
              <a:off x="0" y="-28575"/>
              <a:ext cx="2313229" cy="434975"/>
            </a:xfrm>
            <a:prstGeom prst="rect">
              <a:avLst/>
            </a:prstGeom>
          </p:spPr>
          <p:txBody>
            <a:bodyPr lIns="50800" tIns="50800" rIns="50800" bIns="50800" rtlCol="0" anchor="ctr"/>
            <a:lstStyle/>
            <a:p>
              <a:pPr algn="ctr">
                <a:lnSpc>
                  <a:spcPts val="3449"/>
                </a:lnSpc>
              </a:pPr>
              <a:r>
                <a:rPr lang="en-US" sz="2654" b="1" spc="-79">
                  <a:solidFill>
                    <a:srgbClr val="FFFFFF"/>
                  </a:solidFill>
                  <a:latin typeface="Nunito Bold"/>
                  <a:ea typeface="Nunito Bold"/>
                  <a:cs typeface="Nunito Bold"/>
                  <a:sym typeface="Nunito Bold"/>
                </a:rPr>
                <a:t>Vous n’avez pas à trouver toutes les solutions seul. </a:t>
              </a:r>
            </a:p>
          </p:txBody>
        </p:sp>
      </p:grpSp>
      <p:sp>
        <p:nvSpPr>
          <p:cNvPr id="10" name="TextBox 10"/>
          <p:cNvSpPr txBox="1"/>
          <p:nvPr/>
        </p:nvSpPr>
        <p:spPr>
          <a:xfrm>
            <a:off x="1191381" y="737077"/>
            <a:ext cx="10151944" cy="1833515"/>
          </a:xfrm>
          <a:prstGeom prst="rect">
            <a:avLst/>
          </a:prstGeom>
        </p:spPr>
        <p:txBody>
          <a:bodyPr lIns="0" tIns="0" rIns="0" bIns="0" rtlCol="0" anchor="t">
            <a:spAutoFit/>
          </a:bodyPr>
          <a:lstStyle/>
          <a:p>
            <a:pPr algn="l">
              <a:lnSpc>
                <a:spcPts val="6987"/>
              </a:lnSpc>
            </a:pPr>
            <a:r>
              <a:rPr lang="en-US" sz="7354" b="1" spc="-219">
                <a:solidFill>
                  <a:srgbClr val="F6F6F6"/>
                </a:solidFill>
                <a:latin typeface="Nunito Bold"/>
                <a:ea typeface="Nunito Bold"/>
                <a:cs typeface="Nunito Bold"/>
                <a:sym typeface="Nunito Bold"/>
              </a:rPr>
              <a:t>Nous cherchons des solutions </a:t>
            </a:r>
            <a:r>
              <a:rPr lang="en-US" sz="7354" b="1" spc="-219">
                <a:solidFill>
                  <a:srgbClr val="F8C031"/>
                </a:solidFill>
                <a:latin typeface="Nunito Bold"/>
                <a:ea typeface="Nunito Bold"/>
                <a:cs typeface="Nunito Bold"/>
                <a:sym typeface="Nunito Bold"/>
              </a:rPr>
              <a:t>ensemble</a:t>
            </a:r>
          </a:p>
        </p:txBody>
      </p:sp>
      <p:sp>
        <p:nvSpPr>
          <p:cNvPr id="11" name="TextBox 11"/>
          <p:cNvSpPr txBox="1"/>
          <p:nvPr/>
        </p:nvSpPr>
        <p:spPr>
          <a:xfrm>
            <a:off x="2874112" y="3302362"/>
            <a:ext cx="9324928" cy="999405"/>
          </a:xfrm>
          <a:prstGeom prst="rect">
            <a:avLst/>
          </a:prstGeom>
        </p:spPr>
        <p:txBody>
          <a:bodyPr lIns="0" tIns="0" rIns="0" bIns="0" rtlCol="0" anchor="t">
            <a:spAutoFit/>
          </a:bodyPr>
          <a:lstStyle/>
          <a:p>
            <a:pPr algn="l">
              <a:lnSpc>
                <a:spcPts val="3994"/>
              </a:lnSpc>
            </a:pPr>
            <a:r>
              <a:rPr lang="en-US" sz="3075" b="1" spc="-89">
                <a:solidFill>
                  <a:srgbClr val="F6F6F6">
                    <a:alpha val="89804"/>
                  </a:srgbClr>
                </a:solidFill>
                <a:latin typeface="Nunito Ultra-Bold"/>
                <a:ea typeface="Nunito Ultra-Bold"/>
                <a:cs typeface="Nunito Ultra-Bold"/>
                <a:sym typeface="Nunito Ultra-Bold"/>
              </a:rPr>
              <a:t>Certaines solutions existent déjà !</a:t>
            </a:r>
          </a:p>
          <a:p>
            <a:pPr algn="l">
              <a:lnSpc>
                <a:spcPts val="3997"/>
              </a:lnSpc>
            </a:pPr>
            <a:r>
              <a:rPr lang="en-US" sz="3075" spc="-91">
                <a:solidFill>
                  <a:srgbClr val="F6F6F6">
                    <a:alpha val="89804"/>
                  </a:srgbClr>
                </a:solidFill>
                <a:latin typeface="Nunito"/>
                <a:ea typeface="Nunito"/>
                <a:cs typeface="Nunito"/>
                <a:sym typeface="Nunito"/>
              </a:rPr>
              <a:t>Nous regardons avec vous ce qui peut être mis en place.</a:t>
            </a:r>
          </a:p>
        </p:txBody>
      </p:sp>
      <p:sp>
        <p:nvSpPr>
          <p:cNvPr id="12" name="TextBox 12"/>
          <p:cNvSpPr txBox="1"/>
          <p:nvPr/>
        </p:nvSpPr>
        <p:spPr>
          <a:xfrm>
            <a:off x="2874112" y="5049124"/>
            <a:ext cx="9324928" cy="1504230"/>
          </a:xfrm>
          <a:prstGeom prst="rect">
            <a:avLst/>
          </a:prstGeom>
        </p:spPr>
        <p:txBody>
          <a:bodyPr lIns="0" tIns="0" rIns="0" bIns="0" rtlCol="0" anchor="t">
            <a:spAutoFit/>
          </a:bodyPr>
          <a:lstStyle/>
          <a:p>
            <a:pPr algn="l">
              <a:lnSpc>
                <a:spcPts val="3994"/>
              </a:lnSpc>
            </a:pPr>
            <a:r>
              <a:rPr lang="en-US" sz="3075" b="1" spc="-89">
                <a:solidFill>
                  <a:srgbClr val="F6F6F6">
                    <a:alpha val="89804"/>
                  </a:srgbClr>
                </a:solidFill>
                <a:latin typeface="Nunito Ultra-Bold"/>
                <a:ea typeface="Nunito Ultra-Bold"/>
                <a:cs typeface="Nunito Ultra-Bold"/>
                <a:sym typeface="Nunito Ultra-Bold"/>
              </a:rPr>
              <a:t>Handiversité travaille avec les services concernés</a:t>
            </a:r>
          </a:p>
          <a:p>
            <a:pPr algn="l">
              <a:lnSpc>
                <a:spcPts val="3997"/>
              </a:lnSpc>
            </a:pPr>
            <a:r>
              <a:rPr lang="en-US" sz="3075" spc="-91">
                <a:solidFill>
                  <a:srgbClr val="F6F6F6">
                    <a:alpha val="89804"/>
                  </a:srgbClr>
                </a:solidFill>
                <a:latin typeface="Nunito"/>
                <a:ea typeface="Nunito"/>
                <a:cs typeface="Nunito"/>
                <a:sym typeface="Nunito"/>
              </a:rPr>
              <a:t>Chacun apporte ses compétences pour rechercher les solutions adaptées.</a:t>
            </a:r>
          </a:p>
        </p:txBody>
      </p:sp>
      <p:sp>
        <p:nvSpPr>
          <p:cNvPr id="13" name="TextBox 13"/>
          <p:cNvSpPr txBox="1"/>
          <p:nvPr/>
        </p:nvSpPr>
        <p:spPr>
          <a:xfrm>
            <a:off x="2874112" y="6962968"/>
            <a:ext cx="9324928" cy="999405"/>
          </a:xfrm>
          <a:prstGeom prst="rect">
            <a:avLst/>
          </a:prstGeom>
        </p:spPr>
        <p:txBody>
          <a:bodyPr lIns="0" tIns="0" rIns="0" bIns="0" rtlCol="0" anchor="t">
            <a:spAutoFit/>
          </a:bodyPr>
          <a:lstStyle/>
          <a:p>
            <a:pPr algn="l">
              <a:lnSpc>
                <a:spcPts val="3994"/>
              </a:lnSpc>
            </a:pPr>
            <a:r>
              <a:rPr lang="en-US" sz="3075" b="1" spc="-89">
                <a:solidFill>
                  <a:srgbClr val="F6F6F6">
                    <a:alpha val="89804"/>
                  </a:srgbClr>
                </a:solidFill>
                <a:latin typeface="Nunito Ultra-Bold"/>
                <a:ea typeface="Nunito Ultra-Bold"/>
                <a:cs typeface="Nunito Ultra-Bold"/>
                <a:sym typeface="Nunito Ultra-Bold"/>
              </a:rPr>
              <a:t>Certains besoins restent à couvrir ? </a:t>
            </a:r>
          </a:p>
          <a:p>
            <a:pPr algn="l">
              <a:lnSpc>
                <a:spcPts val="3997"/>
              </a:lnSpc>
            </a:pPr>
            <a:r>
              <a:rPr lang="en-US" sz="3075" spc="-91">
                <a:solidFill>
                  <a:srgbClr val="F6F6F6">
                    <a:alpha val="89804"/>
                  </a:srgbClr>
                </a:solidFill>
                <a:latin typeface="Nunito"/>
                <a:ea typeface="Nunito"/>
                <a:cs typeface="Nunito"/>
                <a:sym typeface="Nunito"/>
              </a:rPr>
              <a:t>Nous regardons ce qui peut être fait en complément.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E1730"/>
        </a:solidFill>
        <a:effectLst/>
      </p:bgPr>
    </p:bg>
    <p:spTree>
      <p:nvGrpSpPr>
        <p:cNvPr id="1" name=""/>
        <p:cNvGrpSpPr/>
        <p:nvPr/>
      </p:nvGrpSpPr>
      <p:grpSpPr>
        <a:xfrm>
          <a:off x="0" y="0"/>
          <a:ext cx="0" cy="0"/>
          <a:chOff x="0" y="0"/>
          <a:chExt cx="0" cy="0"/>
        </a:xfrm>
      </p:grpSpPr>
      <p:sp>
        <p:nvSpPr>
          <p:cNvPr id="2" name="Freeform 2"/>
          <p:cNvSpPr/>
          <p:nvPr/>
        </p:nvSpPr>
        <p:spPr>
          <a:xfrm>
            <a:off x="13497244" y="2350377"/>
            <a:ext cx="2187560" cy="7936623"/>
          </a:xfrm>
          <a:custGeom>
            <a:avLst/>
            <a:gdLst/>
            <a:ahLst/>
            <a:cxnLst/>
            <a:rect l="l" t="t" r="r" b="b"/>
            <a:pathLst>
              <a:path w="2187560" h="7936623">
                <a:moveTo>
                  <a:pt x="0" y="0"/>
                </a:moveTo>
                <a:lnTo>
                  <a:pt x="2187560" y="0"/>
                </a:lnTo>
                <a:lnTo>
                  <a:pt x="2187560" y="7936623"/>
                </a:lnTo>
                <a:lnTo>
                  <a:pt x="0" y="7936623"/>
                </a:lnTo>
                <a:lnTo>
                  <a:pt x="0" y="0"/>
                </a:lnTo>
                <a:close/>
              </a:path>
            </a:pathLst>
          </a:custGeom>
          <a:blipFill>
            <a:blip r:embed="rId3"/>
            <a:stretch>
              <a:fillRect/>
            </a:stretch>
          </a:blipFill>
        </p:spPr>
      </p:sp>
      <p:sp>
        <p:nvSpPr>
          <p:cNvPr id="3" name="Freeform 3"/>
          <p:cNvSpPr/>
          <p:nvPr/>
        </p:nvSpPr>
        <p:spPr>
          <a:xfrm>
            <a:off x="15455110" y="1071335"/>
            <a:ext cx="2832890" cy="9215665"/>
          </a:xfrm>
          <a:custGeom>
            <a:avLst/>
            <a:gdLst/>
            <a:ahLst/>
            <a:cxnLst/>
            <a:rect l="l" t="t" r="r" b="b"/>
            <a:pathLst>
              <a:path w="2832890" h="9215665">
                <a:moveTo>
                  <a:pt x="0" y="0"/>
                </a:moveTo>
                <a:lnTo>
                  <a:pt x="2832890" y="0"/>
                </a:lnTo>
                <a:lnTo>
                  <a:pt x="2832890" y="9215665"/>
                </a:lnTo>
                <a:lnTo>
                  <a:pt x="0" y="9215665"/>
                </a:lnTo>
                <a:lnTo>
                  <a:pt x="0" y="0"/>
                </a:lnTo>
                <a:close/>
              </a:path>
            </a:pathLst>
          </a:custGeom>
          <a:blipFill>
            <a:blip r:embed="rId4"/>
            <a:stretch>
              <a:fillRect/>
            </a:stretch>
          </a:blipFill>
        </p:spPr>
      </p:sp>
      <p:sp>
        <p:nvSpPr>
          <p:cNvPr id="4" name="Freeform 4"/>
          <p:cNvSpPr/>
          <p:nvPr/>
        </p:nvSpPr>
        <p:spPr>
          <a:xfrm>
            <a:off x="837060" y="5366901"/>
            <a:ext cx="1103559" cy="1103559"/>
          </a:xfrm>
          <a:custGeom>
            <a:avLst/>
            <a:gdLst/>
            <a:ahLst/>
            <a:cxnLst/>
            <a:rect l="l" t="t" r="r" b="b"/>
            <a:pathLst>
              <a:path w="1103559" h="1103559">
                <a:moveTo>
                  <a:pt x="0" y="0"/>
                </a:moveTo>
                <a:lnTo>
                  <a:pt x="1103558" y="0"/>
                </a:lnTo>
                <a:lnTo>
                  <a:pt x="1103558" y="1103559"/>
                </a:lnTo>
                <a:lnTo>
                  <a:pt x="0" y="110355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Freeform 5"/>
          <p:cNvSpPr/>
          <p:nvPr/>
        </p:nvSpPr>
        <p:spPr>
          <a:xfrm>
            <a:off x="837060" y="3318985"/>
            <a:ext cx="1235611" cy="1142940"/>
          </a:xfrm>
          <a:custGeom>
            <a:avLst/>
            <a:gdLst/>
            <a:ahLst/>
            <a:cxnLst/>
            <a:rect l="l" t="t" r="r" b="b"/>
            <a:pathLst>
              <a:path w="1235611" h="1142940">
                <a:moveTo>
                  <a:pt x="0" y="0"/>
                </a:moveTo>
                <a:lnTo>
                  <a:pt x="1235610" y="0"/>
                </a:lnTo>
                <a:lnTo>
                  <a:pt x="1235610" y="1142940"/>
                </a:lnTo>
                <a:lnTo>
                  <a:pt x="0" y="114294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6" name="Freeform 6"/>
          <p:cNvSpPr/>
          <p:nvPr/>
        </p:nvSpPr>
        <p:spPr>
          <a:xfrm>
            <a:off x="932035" y="7250914"/>
            <a:ext cx="1045659" cy="1215883"/>
          </a:xfrm>
          <a:custGeom>
            <a:avLst/>
            <a:gdLst/>
            <a:ahLst/>
            <a:cxnLst/>
            <a:rect l="l" t="t" r="r" b="b"/>
            <a:pathLst>
              <a:path w="1045659" h="1215883">
                <a:moveTo>
                  <a:pt x="0" y="0"/>
                </a:moveTo>
                <a:lnTo>
                  <a:pt x="1045659" y="0"/>
                </a:lnTo>
                <a:lnTo>
                  <a:pt x="1045659" y="1215883"/>
                </a:lnTo>
                <a:lnTo>
                  <a:pt x="0" y="121588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7" name="TextBox 7"/>
          <p:cNvSpPr txBox="1"/>
          <p:nvPr/>
        </p:nvSpPr>
        <p:spPr>
          <a:xfrm>
            <a:off x="2638616" y="3459230"/>
            <a:ext cx="10190738" cy="1002695"/>
          </a:xfrm>
          <a:prstGeom prst="rect">
            <a:avLst/>
          </a:prstGeom>
        </p:spPr>
        <p:txBody>
          <a:bodyPr lIns="0" tIns="0" rIns="0" bIns="0" rtlCol="0" anchor="t">
            <a:spAutoFit/>
          </a:bodyPr>
          <a:lstStyle/>
          <a:p>
            <a:pPr algn="l">
              <a:lnSpc>
                <a:spcPts val="4054"/>
              </a:lnSpc>
            </a:pPr>
            <a:r>
              <a:rPr lang="en-US" sz="2896" b="1" spc="-83">
                <a:solidFill>
                  <a:srgbClr val="F8BD24">
                    <a:alpha val="84706"/>
                  </a:srgbClr>
                </a:solidFill>
                <a:latin typeface="Nunito Ultra-Bold"/>
                <a:ea typeface="Nunito Ultra-Bold"/>
                <a:cs typeface="Nunito Ultra-Bold"/>
                <a:sym typeface="Nunito Ultra-Bold"/>
              </a:rPr>
              <a:t>1.  Les aides existantes</a:t>
            </a:r>
          </a:p>
          <a:p>
            <a:pPr algn="l">
              <a:lnSpc>
                <a:spcPts val="4055"/>
              </a:lnSpc>
            </a:pPr>
            <a:r>
              <a:rPr lang="en-US" sz="2896" b="1" spc="-86">
                <a:solidFill>
                  <a:srgbClr val="FFFFFF">
                    <a:alpha val="84706"/>
                  </a:srgbClr>
                </a:solidFill>
                <a:latin typeface="Nunito Bold"/>
                <a:ea typeface="Nunito Bold"/>
                <a:cs typeface="Nunito Bold"/>
                <a:sym typeface="Nunito Bold"/>
              </a:rPr>
              <a:t>Nous regardons d’abord les aides dont vous pouvez bénéficier.</a:t>
            </a:r>
          </a:p>
        </p:txBody>
      </p:sp>
      <p:sp>
        <p:nvSpPr>
          <p:cNvPr id="8" name="TextBox 8"/>
          <p:cNvSpPr txBox="1"/>
          <p:nvPr/>
        </p:nvSpPr>
        <p:spPr>
          <a:xfrm>
            <a:off x="837060" y="559814"/>
            <a:ext cx="13901889" cy="1111032"/>
          </a:xfrm>
          <a:prstGeom prst="rect">
            <a:avLst/>
          </a:prstGeom>
        </p:spPr>
        <p:txBody>
          <a:bodyPr lIns="0" tIns="0" rIns="0" bIns="0" rtlCol="0" anchor="t">
            <a:spAutoFit/>
          </a:bodyPr>
          <a:lstStyle/>
          <a:p>
            <a:pPr algn="l">
              <a:lnSpc>
                <a:spcPts val="9096"/>
              </a:lnSpc>
            </a:pPr>
            <a:r>
              <a:rPr lang="en-US" sz="6495" b="1" spc="-193">
                <a:solidFill>
                  <a:srgbClr val="FFFFFF">
                    <a:alpha val="84706"/>
                  </a:srgbClr>
                </a:solidFill>
                <a:latin typeface="Nunito Ultra-Bold"/>
                <a:ea typeface="Nunito Ultra-Bold"/>
                <a:cs typeface="Nunito Ultra-Bold"/>
                <a:sym typeface="Nunito Ultra-Bold"/>
              </a:rPr>
              <a:t>Une </a:t>
            </a:r>
            <a:r>
              <a:rPr lang="en-US" sz="6495" b="1" spc="-193">
                <a:solidFill>
                  <a:srgbClr val="F8BD24">
                    <a:alpha val="84706"/>
                  </a:srgbClr>
                </a:solidFill>
                <a:latin typeface="Nunito Ultra-Bold"/>
                <a:ea typeface="Nunito Ultra-Bold"/>
                <a:cs typeface="Nunito Ultra-Bold"/>
                <a:sym typeface="Nunito Ultra-Bold"/>
              </a:rPr>
              <a:t>aide financière </a:t>
            </a:r>
            <a:r>
              <a:rPr lang="en-US" sz="6495" b="1" spc="-193">
                <a:solidFill>
                  <a:srgbClr val="FFFFFF">
                    <a:alpha val="84706"/>
                  </a:srgbClr>
                </a:solidFill>
                <a:latin typeface="Nunito Ultra-Bold"/>
                <a:ea typeface="Nunito Ultra-Bold"/>
                <a:cs typeface="Nunito Ultra-Bold"/>
                <a:sym typeface="Nunito Ultra-Bold"/>
              </a:rPr>
              <a:t>est-elle possible ?</a:t>
            </a:r>
          </a:p>
        </p:txBody>
      </p:sp>
      <p:sp>
        <p:nvSpPr>
          <p:cNvPr id="9" name="TextBox 9"/>
          <p:cNvSpPr txBox="1"/>
          <p:nvPr/>
        </p:nvSpPr>
        <p:spPr>
          <a:xfrm>
            <a:off x="864086" y="1819735"/>
            <a:ext cx="11126521" cy="1073567"/>
          </a:xfrm>
          <a:prstGeom prst="rect">
            <a:avLst/>
          </a:prstGeom>
        </p:spPr>
        <p:txBody>
          <a:bodyPr lIns="0" tIns="0" rIns="0" bIns="0" rtlCol="0" anchor="t">
            <a:spAutoFit/>
          </a:bodyPr>
          <a:lstStyle/>
          <a:p>
            <a:pPr algn="l">
              <a:lnSpc>
                <a:spcPts val="4344"/>
              </a:lnSpc>
            </a:pPr>
            <a:r>
              <a:rPr lang="en-US" sz="3102" b="1" spc="-92">
                <a:solidFill>
                  <a:srgbClr val="FFFFFF">
                    <a:alpha val="89804"/>
                  </a:srgbClr>
                </a:solidFill>
                <a:latin typeface="Nunito Semi-Bold"/>
                <a:ea typeface="Nunito Semi-Bold"/>
                <a:cs typeface="Nunito Semi-Bold"/>
                <a:sym typeface="Nunito Semi-Bold"/>
              </a:rPr>
              <a:t>Une aide financière complémentaire peut être accordée selon votre situation. </a:t>
            </a:r>
          </a:p>
        </p:txBody>
      </p:sp>
      <p:sp>
        <p:nvSpPr>
          <p:cNvPr id="10" name="TextBox 10"/>
          <p:cNvSpPr txBox="1"/>
          <p:nvPr/>
        </p:nvSpPr>
        <p:spPr>
          <a:xfrm>
            <a:off x="2638616" y="5393521"/>
            <a:ext cx="8595594" cy="1002695"/>
          </a:xfrm>
          <a:prstGeom prst="rect">
            <a:avLst/>
          </a:prstGeom>
        </p:spPr>
        <p:txBody>
          <a:bodyPr lIns="0" tIns="0" rIns="0" bIns="0" rtlCol="0" anchor="t">
            <a:spAutoFit/>
          </a:bodyPr>
          <a:lstStyle/>
          <a:p>
            <a:pPr algn="l">
              <a:lnSpc>
                <a:spcPts val="4054"/>
              </a:lnSpc>
            </a:pPr>
            <a:r>
              <a:rPr lang="en-US" sz="2896" b="1" spc="-83">
                <a:solidFill>
                  <a:srgbClr val="F9C335">
                    <a:alpha val="84706"/>
                  </a:srgbClr>
                </a:solidFill>
                <a:latin typeface="Nunito Ultra-Bold"/>
                <a:ea typeface="Nunito Ultra-Bold"/>
                <a:cs typeface="Nunito Ultra-Bold"/>
                <a:sym typeface="Nunito Ultra-Bold"/>
              </a:rPr>
              <a:t>2. Les besoins restants</a:t>
            </a:r>
          </a:p>
          <a:p>
            <a:pPr algn="l">
              <a:lnSpc>
                <a:spcPts val="4055"/>
              </a:lnSpc>
            </a:pPr>
            <a:r>
              <a:rPr lang="en-US" sz="2896" b="1" spc="-86">
                <a:solidFill>
                  <a:srgbClr val="FFFFFF">
                    <a:alpha val="84706"/>
                  </a:srgbClr>
                </a:solidFill>
                <a:latin typeface="Nunito Bold"/>
                <a:ea typeface="Nunito Bold"/>
                <a:cs typeface="Nunito Bold"/>
                <a:sym typeface="Nunito Bold"/>
              </a:rPr>
              <a:t>Nous identifions les dépenses qui restent à couvrir.</a:t>
            </a:r>
          </a:p>
        </p:txBody>
      </p:sp>
      <p:sp>
        <p:nvSpPr>
          <p:cNvPr id="11" name="TextBox 11"/>
          <p:cNvSpPr txBox="1"/>
          <p:nvPr/>
        </p:nvSpPr>
        <p:spPr>
          <a:xfrm>
            <a:off x="2638616" y="7203289"/>
            <a:ext cx="10304676" cy="1517045"/>
          </a:xfrm>
          <a:prstGeom prst="rect">
            <a:avLst/>
          </a:prstGeom>
        </p:spPr>
        <p:txBody>
          <a:bodyPr lIns="0" tIns="0" rIns="0" bIns="0" rtlCol="0" anchor="t">
            <a:spAutoFit/>
          </a:bodyPr>
          <a:lstStyle/>
          <a:p>
            <a:pPr algn="l">
              <a:lnSpc>
                <a:spcPts val="4054"/>
              </a:lnSpc>
            </a:pPr>
            <a:r>
              <a:rPr lang="en-US" sz="2896" b="1" spc="-83">
                <a:solidFill>
                  <a:srgbClr val="F9C335">
                    <a:alpha val="84706"/>
                  </a:srgbClr>
                </a:solidFill>
                <a:latin typeface="Nunito Ultra-Bold"/>
                <a:ea typeface="Nunito Ultra-Bold"/>
                <a:cs typeface="Nunito Ultra-Bold"/>
                <a:sym typeface="Nunito Ultra-Bold"/>
              </a:rPr>
              <a:t>3. Une aide complémentaire</a:t>
            </a:r>
          </a:p>
          <a:p>
            <a:pPr algn="l">
              <a:lnSpc>
                <a:spcPts val="4055"/>
              </a:lnSpc>
            </a:pPr>
            <a:r>
              <a:rPr lang="en-US" sz="2896" b="1" spc="-86">
                <a:solidFill>
                  <a:srgbClr val="FFFFFF">
                    <a:alpha val="84706"/>
                  </a:srgbClr>
                </a:solidFill>
                <a:latin typeface="Nunito Bold"/>
                <a:ea typeface="Nunito Bold"/>
                <a:cs typeface="Nunito Bold"/>
                <a:sym typeface="Nunito Bold"/>
              </a:rPr>
              <a:t>Nous constituons, avec vous, un dossier de demande d’aide financière auprès de l’Université. </a:t>
            </a:r>
          </a:p>
        </p:txBody>
      </p:sp>
      <p:sp>
        <p:nvSpPr>
          <p:cNvPr id="12" name="TextBox 12"/>
          <p:cNvSpPr txBox="1"/>
          <p:nvPr/>
        </p:nvSpPr>
        <p:spPr>
          <a:xfrm>
            <a:off x="3155482" y="9263259"/>
            <a:ext cx="7561863" cy="530642"/>
          </a:xfrm>
          <a:prstGeom prst="rect">
            <a:avLst/>
          </a:prstGeom>
        </p:spPr>
        <p:txBody>
          <a:bodyPr lIns="0" tIns="0" rIns="0" bIns="0" rtlCol="0" anchor="t">
            <a:spAutoFit/>
          </a:bodyPr>
          <a:lstStyle/>
          <a:p>
            <a:pPr algn="l">
              <a:lnSpc>
                <a:spcPts val="4344"/>
              </a:lnSpc>
            </a:pPr>
            <a:r>
              <a:rPr lang="en-US" sz="3102" b="1" spc="-92">
                <a:solidFill>
                  <a:srgbClr val="FFFFFF">
                    <a:alpha val="89804"/>
                  </a:srgbClr>
                </a:solidFill>
                <a:latin typeface="Nunito Semi-Bold"/>
                <a:ea typeface="Nunito Semi-Bold"/>
                <a:cs typeface="Nunito Semi-Bold"/>
                <a:sym typeface="Nunito Semi-Bold"/>
              </a:rPr>
              <a:t>Chaque demande est étudiée </a:t>
            </a:r>
            <a:r>
              <a:rPr lang="en-US" sz="3102" b="1" spc="-92">
                <a:solidFill>
                  <a:srgbClr val="F8C031">
                    <a:alpha val="89804"/>
                  </a:srgbClr>
                </a:solidFill>
                <a:latin typeface="Nunito Semi-Bold"/>
                <a:ea typeface="Nunito Semi-Bold"/>
                <a:cs typeface="Nunito Semi-Bold"/>
                <a:sym typeface="Nunito Semi-Bold"/>
              </a:rPr>
              <a:t>au cas par cas</a:t>
            </a:r>
            <a:r>
              <a:rPr lang="en-US" sz="3102" b="1" spc="-92">
                <a:solidFill>
                  <a:srgbClr val="FFFFFF">
                    <a:alpha val="89804"/>
                  </a:srgbClr>
                </a:solidFill>
                <a:latin typeface="Nunito Semi-Bold"/>
                <a:ea typeface="Nunito Semi-Bold"/>
                <a:cs typeface="Nunito Semi-Bold"/>
                <a:sym typeface="Nunito Semi-Bold"/>
              </a:rPr>
              <a: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E1730"/>
        </a:solidFill>
        <a:effectLst/>
      </p:bgPr>
    </p:bg>
    <p:spTree>
      <p:nvGrpSpPr>
        <p:cNvPr id="1" name=""/>
        <p:cNvGrpSpPr/>
        <p:nvPr/>
      </p:nvGrpSpPr>
      <p:grpSpPr>
        <a:xfrm>
          <a:off x="0" y="0"/>
          <a:ext cx="0" cy="0"/>
          <a:chOff x="0" y="0"/>
          <a:chExt cx="0" cy="0"/>
        </a:xfrm>
      </p:grpSpPr>
      <p:sp>
        <p:nvSpPr>
          <p:cNvPr id="2" name="TextBox 2"/>
          <p:cNvSpPr txBox="1"/>
          <p:nvPr/>
        </p:nvSpPr>
        <p:spPr>
          <a:xfrm>
            <a:off x="1721777" y="1257300"/>
            <a:ext cx="14844446" cy="1005088"/>
          </a:xfrm>
          <a:prstGeom prst="rect">
            <a:avLst/>
          </a:prstGeom>
        </p:spPr>
        <p:txBody>
          <a:bodyPr lIns="0" tIns="0" rIns="0" bIns="0" rtlCol="0" anchor="t">
            <a:spAutoFit/>
          </a:bodyPr>
          <a:lstStyle/>
          <a:p>
            <a:pPr algn="l">
              <a:lnSpc>
                <a:spcPts val="7329"/>
              </a:lnSpc>
            </a:pPr>
            <a:r>
              <a:rPr lang="en-US" sz="8140" b="1" spc="-242">
                <a:solidFill>
                  <a:srgbClr val="FFFFFF"/>
                </a:solidFill>
                <a:latin typeface="Nunito Ultra-Bold"/>
                <a:ea typeface="Nunito Ultra-Bold"/>
                <a:cs typeface="Nunito Ultra-Bold"/>
                <a:sym typeface="Nunito Ultra-Bold"/>
              </a:rPr>
              <a:t>Quand contacter</a:t>
            </a:r>
            <a:r>
              <a:rPr lang="en-US" sz="8140" b="1" spc="-242">
                <a:solidFill>
                  <a:srgbClr val="F8C031"/>
                </a:solidFill>
                <a:latin typeface="Nunito Ultra-Bold"/>
                <a:ea typeface="Nunito Ultra-Bold"/>
                <a:cs typeface="Nunito Ultra-Bold"/>
                <a:sym typeface="Nunito Ultra-Bold"/>
              </a:rPr>
              <a:t> Handiversité ? </a:t>
            </a:r>
          </a:p>
        </p:txBody>
      </p:sp>
      <p:grpSp>
        <p:nvGrpSpPr>
          <p:cNvPr id="3" name="Group 3"/>
          <p:cNvGrpSpPr/>
          <p:nvPr/>
        </p:nvGrpSpPr>
        <p:grpSpPr>
          <a:xfrm>
            <a:off x="317196" y="3099318"/>
            <a:ext cx="17653608" cy="5367606"/>
            <a:chOff x="0" y="0"/>
            <a:chExt cx="23538144" cy="7156808"/>
          </a:xfrm>
        </p:grpSpPr>
        <p:sp>
          <p:nvSpPr>
            <p:cNvPr id="4" name="Freeform 4"/>
            <p:cNvSpPr/>
            <p:nvPr/>
          </p:nvSpPr>
          <p:spPr>
            <a:xfrm>
              <a:off x="3777187" y="1151503"/>
              <a:ext cx="2041722" cy="291520"/>
            </a:xfrm>
            <a:custGeom>
              <a:avLst/>
              <a:gdLst/>
              <a:ahLst/>
              <a:cxnLst/>
              <a:rect l="l" t="t" r="r" b="b"/>
              <a:pathLst>
                <a:path w="2041722" h="291520">
                  <a:moveTo>
                    <a:pt x="0" y="0"/>
                  </a:moveTo>
                  <a:lnTo>
                    <a:pt x="2041722" y="0"/>
                  </a:lnTo>
                  <a:lnTo>
                    <a:pt x="2041722" y="291519"/>
                  </a:lnTo>
                  <a:lnTo>
                    <a:pt x="0" y="291519"/>
                  </a:lnTo>
                  <a:lnTo>
                    <a:pt x="0" y="0"/>
                  </a:lnTo>
                  <a:close/>
                </a:path>
              </a:pathLst>
            </a:custGeom>
            <a:blipFill>
              <a:blip r:embed="rId3"/>
              <a:stretch>
                <a:fillRect/>
              </a:stretch>
            </a:blipFill>
          </p:spPr>
        </p:sp>
        <p:sp>
          <p:nvSpPr>
            <p:cNvPr id="5" name="Freeform 5"/>
            <p:cNvSpPr/>
            <p:nvPr/>
          </p:nvSpPr>
          <p:spPr>
            <a:xfrm>
              <a:off x="8137722" y="1151503"/>
              <a:ext cx="2333397" cy="291520"/>
            </a:xfrm>
            <a:custGeom>
              <a:avLst/>
              <a:gdLst/>
              <a:ahLst/>
              <a:cxnLst/>
              <a:rect l="l" t="t" r="r" b="b"/>
              <a:pathLst>
                <a:path w="2333397" h="291520">
                  <a:moveTo>
                    <a:pt x="0" y="0"/>
                  </a:moveTo>
                  <a:lnTo>
                    <a:pt x="2333398" y="0"/>
                  </a:lnTo>
                  <a:lnTo>
                    <a:pt x="2333398" y="291519"/>
                  </a:lnTo>
                  <a:lnTo>
                    <a:pt x="0" y="291519"/>
                  </a:lnTo>
                  <a:lnTo>
                    <a:pt x="0" y="0"/>
                  </a:lnTo>
                  <a:close/>
                </a:path>
              </a:pathLst>
            </a:custGeom>
            <a:blipFill>
              <a:blip r:embed="rId4"/>
              <a:stretch>
                <a:fillRect/>
              </a:stretch>
            </a:blipFill>
          </p:spPr>
        </p:sp>
        <p:sp>
          <p:nvSpPr>
            <p:cNvPr id="6" name="Freeform 6"/>
            <p:cNvSpPr/>
            <p:nvPr/>
          </p:nvSpPr>
          <p:spPr>
            <a:xfrm>
              <a:off x="12775349" y="1151503"/>
              <a:ext cx="2333397" cy="291520"/>
            </a:xfrm>
            <a:custGeom>
              <a:avLst/>
              <a:gdLst/>
              <a:ahLst/>
              <a:cxnLst/>
              <a:rect l="l" t="t" r="r" b="b"/>
              <a:pathLst>
                <a:path w="2333397" h="291520">
                  <a:moveTo>
                    <a:pt x="0" y="0"/>
                  </a:moveTo>
                  <a:lnTo>
                    <a:pt x="2333397" y="0"/>
                  </a:lnTo>
                  <a:lnTo>
                    <a:pt x="2333397" y="291519"/>
                  </a:lnTo>
                  <a:lnTo>
                    <a:pt x="0" y="291519"/>
                  </a:lnTo>
                  <a:lnTo>
                    <a:pt x="0" y="0"/>
                  </a:lnTo>
                  <a:close/>
                </a:path>
              </a:pathLst>
            </a:custGeom>
            <a:blipFill>
              <a:blip r:embed="rId5"/>
              <a:stretch>
                <a:fillRect/>
              </a:stretch>
            </a:blipFill>
          </p:spPr>
        </p:sp>
        <p:sp>
          <p:nvSpPr>
            <p:cNvPr id="7" name="Freeform 7"/>
            <p:cNvSpPr/>
            <p:nvPr/>
          </p:nvSpPr>
          <p:spPr>
            <a:xfrm>
              <a:off x="17427560" y="1151503"/>
              <a:ext cx="2333397" cy="291520"/>
            </a:xfrm>
            <a:custGeom>
              <a:avLst/>
              <a:gdLst/>
              <a:ahLst/>
              <a:cxnLst/>
              <a:rect l="l" t="t" r="r" b="b"/>
              <a:pathLst>
                <a:path w="2333397" h="291520">
                  <a:moveTo>
                    <a:pt x="0" y="0"/>
                  </a:moveTo>
                  <a:lnTo>
                    <a:pt x="2333397" y="0"/>
                  </a:lnTo>
                  <a:lnTo>
                    <a:pt x="2333397" y="291519"/>
                  </a:lnTo>
                  <a:lnTo>
                    <a:pt x="0" y="291519"/>
                  </a:lnTo>
                  <a:lnTo>
                    <a:pt x="0" y="0"/>
                  </a:lnTo>
                  <a:close/>
                </a:path>
              </a:pathLst>
            </a:custGeom>
            <a:blipFill>
              <a:blip r:embed="rId6"/>
              <a:stretch>
                <a:fillRect/>
              </a:stretch>
            </a:blipFill>
          </p:spPr>
        </p:sp>
        <p:sp>
          <p:nvSpPr>
            <p:cNvPr id="8" name="Freeform 8"/>
            <p:cNvSpPr/>
            <p:nvPr/>
          </p:nvSpPr>
          <p:spPr>
            <a:xfrm>
              <a:off x="2333397" y="2011486"/>
              <a:ext cx="583349" cy="1151503"/>
            </a:xfrm>
            <a:custGeom>
              <a:avLst/>
              <a:gdLst/>
              <a:ahLst/>
              <a:cxnLst/>
              <a:rect l="l" t="t" r="r" b="b"/>
              <a:pathLst>
                <a:path w="583349" h="1151503">
                  <a:moveTo>
                    <a:pt x="0" y="0"/>
                  </a:moveTo>
                  <a:lnTo>
                    <a:pt x="583349" y="0"/>
                  </a:lnTo>
                  <a:lnTo>
                    <a:pt x="583349" y="1151502"/>
                  </a:lnTo>
                  <a:lnTo>
                    <a:pt x="0" y="1151502"/>
                  </a:lnTo>
                  <a:lnTo>
                    <a:pt x="0" y="0"/>
                  </a:lnTo>
                  <a:close/>
                </a:path>
              </a:pathLst>
            </a:custGeom>
            <a:blipFill>
              <a:blip r:embed="rId7"/>
              <a:stretch>
                <a:fillRect/>
              </a:stretch>
            </a:blipFill>
          </p:spPr>
        </p:sp>
        <p:sp>
          <p:nvSpPr>
            <p:cNvPr id="9" name="Freeform 9"/>
            <p:cNvSpPr/>
            <p:nvPr/>
          </p:nvSpPr>
          <p:spPr>
            <a:xfrm>
              <a:off x="6679349" y="2011486"/>
              <a:ext cx="597933" cy="1151503"/>
            </a:xfrm>
            <a:custGeom>
              <a:avLst/>
              <a:gdLst/>
              <a:ahLst/>
              <a:cxnLst/>
              <a:rect l="l" t="t" r="r" b="b"/>
              <a:pathLst>
                <a:path w="597933" h="1151503">
                  <a:moveTo>
                    <a:pt x="0" y="0"/>
                  </a:moveTo>
                  <a:lnTo>
                    <a:pt x="597933" y="0"/>
                  </a:lnTo>
                  <a:lnTo>
                    <a:pt x="597933" y="1151502"/>
                  </a:lnTo>
                  <a:lnTo>
                    <a:pt x="0" y="1151502"/>
                  </a:lnTo>
                  <a:lnTo>
                    <a:pt x="0" y="0"/>
                  </a:lnTo>
                  <a:close/>
                </a:path>
              </a:pathLst>
            </a:custGeom>
            <a:blipFill>
              <a:blip r:embed="rId8"/>
              <a:stretch>
                <a:fillRect/>
              </a:stretch>
            </a:blipFill>
          </p:spPr>
        </p:sp>
        <p:sp>
          <p:nvSpPr>
            <p:cNvPr id="10" name="Freeform 10"/>
            <p:cNvSpPr/>
            <p:nvPr/>
          </p:nvSpPr>
          <p:spPr>
            <a:xfrm>
              <a:off x="11331560" y="2011486"/>
              <a:ext cx="583349" cy="1151503"/>
            </a:xfrm>
            <a:custGeom>
              <a:avLst/>
              <a:gdLst/>
              <a:ahLst/>
              <a:cxnLst/>
              <a:rect l="l" t="t" r="r" b="b"/>
              <a:pathLst>
                <a:path w="583349" h="1151503">
                  <a:moveTo>
                    <a:pt x="0" y="0"/>
                  </a:moveTo>
                  <a:lnTo>
                    <a:pt x="583349" y="0"/>
                  </a:lnTo>
                  <a:lnTo>
                    <a:pt x="583349" y="1151502"/>
                  </a:lnTo>
                  <a:lnTo>
                    <a:pt x="0" y="1151502"/>
                  </a:lnTo>
                  <a:lnTo>
                    <a:pt x="0" y="0"/>
                  </a:lnTo>
                  <a:close/>
                </a:path>
              </a:pathLst>
            </a:custGeom>
            <a:blipFill>
              <a:blip r:embed="rId9"/>
              <a:stretch>
                <a:fillRect/>
              </a:stretch>
            </a:blipFill>
          </p:spPr>
        </p:sp>
        <p:sp>
          <p:nvSpPr>
            <p:cNvPr id="11" name="Freeform 11"/>
            <p:cNvSpPr/>
            <p:nvPr/>
          </p:nvSpPr>
          <p:spPr>
            <a:xfrm>
              <a:off x="15969187" y="2011486"/>
              <a:ext cx="597933" cy="1151503"/>
            </a:xfrm>
            <a:custGeom>
              <a:avLst/>
              <a:gdLst/>
              <a:ahLst/>
              <a:cxnLst/>
              <a:rect l="l" t="t" r="r" b="b"/>
              <a:pathLst>
                <a:path w="597933" h="1151503">
                  <a:moveTo>
                    <a:pt x="0" y="0"/>
                  </a:moveTo>
                  <a:lnTo>
                    <a:pt x="597933" y="0"/>
                  </a:lnTo>
                  <a:lnTo>
                    <a:pt x="597933" y="1151502"/>
                  </a:lnTo>
                  <a:lnTo>
                    <a:pt x="0" y="1151502"/>
                  </a:lnTo>
                  <a:lnTo>
                    <a:pt x="0" y="0"/>
                  </a:lnTo>
                  <a:close/>
                </a:path>
              </a:pathLst>
            </a:custGeom>
            <a:blipFill>
              <a:blip r:embed="rId10"/>
              <a:stretch>
                <a:fillRect/>
              </a:stretch>
            </a:blipFill>
          </p:spPr>
        </p:sp>
        <p:sp>
          <p:nvSpPr>
            <p:cNvPr id="12" name="Freeform 12"/>
            <p:cNvSpPr/>
            <p:nvPr/>
          </p:nvSpPr>
          <p:spPr>
            <a:xfrm>
              <a:off x="20621397" y="2011486"/>
              <a:ext cx="583349" cy="1151503"/>
            </a:xfrm>
            <a:custGeom>
              <a:avLst/>
              <a:gdLst/>
              <a:ahLst/>
              <a:cxnLst/>
              <a:rect l="l" t="t" r="r" b="b"/>
              <a:pathLst>
                <a:path w="583349" h="1151503">
                  <a:moveTo>
                    <a:pt x="0" y="0"/>
                  </a:moveTo>
                  <a:lnTo>
                    <a:pt x="583349" y="0"/>
                  </a:lnTo>
                  <a:lnTo>
                    <a:pt x="583349" y="1151502"/>
                  </a:lnTo>
                  <a:lnTo>
                    <a:pt x="0" y="1151502"/>
                  </a:lnTo>
                  <a:lnTo>
                    <a:pt x="0" y="0"/>
                  </a:lnTo>
                  <a:close/>
                </a:path>
              </a:pathLst>
            </a:custGeom>
            <a:blipFill>
              <a:blip r:embed="rId11"/>
              <a:stretch>
                <a:fillRect/>
              </a:stretch>
            </a:blipFill>
          </p:spPr>
        </p:sp>
        <p:sp>
          <p:nvSpPr>
            <p:cNvPr id="13" name="Freeform 13"/>
            <p:cNvSpPr/>
            <p:nvPr/>
          </p:nvSpPr>
          <p:spPr>
            <a:xfrm>
              <a:off x="1458373" y="291520"/>
              <a:ext cx="2041722" cy="2011486"/>
            </a:xfrm>
            <a:custGeom>
              <a:avLst/>
              <a:gdLst/>
              <a:ahLst/>
              <a:cxnLst/>
              <a:rect l="l" t="t" r="r" b="b"/>
              <a:pathLst>
                <a:path w="2041722" h="2011486">
                  <a:moveTo>
                    <a:pt x="0" y="0"/>
                  </a:moveTo>
                  <a:lnTo>
                    <a:pt x="2041723" y="0"/>
                  </a:lnTo>
                  <a:lnTo>
                    <a:pt x="2041723" y="2011485"/>
                  </a:lnTo>
                  <a:lnTo>
                    <a:pt x="0" y="2011485"/>
                  </a:lnTo>
                  <a:lnTo>
                    <a:pt x="0" y="0"/>
                  </a:lnTo>
                  <a:close/>
                </a:path>
              </a:pathLst>
            </a:custGeom>
            <a:blipFill>
              <a:blip r:embed="rId12"/>
              <a:stretch>
                <a:fillRect/>
              </a:stretch>
            </a:blipFill>
          </p:spPr>
        </p:sp>
        <p:sp>
          <p:nvSpPr>
            <p:cNvPr id="14" name="TextBox 14"/>
            <p:cNvSpPr txBox="1"/>
            <p:nvPr/>
          </p:nvSpPr>
          <p:spPr>
            <a:xfrm>
              <a:off x="2026040" y="726029"/>
              <a:ext cx="1035158" cy="1095189"/>
            </a:xfrm>
            <a:prstGeom prst="rect">
              <a:avLst/>
            </a:prstGeom>
          </p:spPr>
          <p:txBody>
            <a:bodyPr lIns="0" tIns="0" rIns="0" bIns="0" rtlCol="0" anchor="t">
              <a:spAutoFit/>
            </a:bodyPr>
            <a:lstStyle/>
            <a:p>
              <a:pPr algn="ctr">
                <a:lnSpc>
                  <a:spcPts val="6582"/>
                </a:lnSpc>
              </a:pPr>
              <a:r>
                <a:rPr lang="en-US" sz="5484" b="1" spc="-163">
                  <a:solidFill>
                    <a:srgbClr val="F8F8F8"/>
                  </a:solidFill>
                  <a:latin typeface="Nunito Semi-Bold"/>
                  <a:ea typeface="Nunito Semi-Bold"/>
                  <a:cs typeface="Nunito Semi-Bold"/>
                  <a:sym typeface="Nunito Semi-Bold"/>
                </a:rPr>
                <a:t>1</a:t>
              </a:r>
            </a:p>
          </p:txBody>
        </p:sp>
        <p:sp>
          <p:nvSpPr>
            <p:cNvPr id="15" name="Freeform 15"/>
            <p:cNvSpPr/>
            <p:nvPr/>
          </p:nvSpPr>
          <p:spPr>
            <a:xfrm>
              <a:off x="6096000" y="291520"/>
              <a:ext cx="2056306" cy="2011486"/>
            </a:xfrm>
            <a:custGeom>
              <a:avLst/>
              <a:gdLst/>
              <a:ahLst/>
              <a:cxnLst/>
              <a:rect l="l" t="t" r="r" b="b"/>
              <a:pathLst>
                <a:path w="2056306" h="2011486">
                  <a:moveTo>
                    <a:pt x="0" y="0"/>
                  </a:moveTo>
                  <a:lnTo>
                    <a:pt x="2056306" y="0"/>
                  </a:lnTo>
                  <a:lnTo>
                    <a:pt x="2056306" y="2011485"/>
                  </a:lnTo>
                  <a:lnTo>
                    <a:pt x="0" y="2011485"/>
                  </a:lnTo>
                  <a:lnTo>
                    <a:pt x="0" y="0"/>
                  </a:lnTo>
                  <a:close/>
                </a:path>
              </a:pathLst>
            </a:custGeom>
            <a:blipFill>
              <a:blip r:embed="rId13"/>
              <a:stretch>
                <a:fillRect/>
              </a:stretch>
            </a:blipFill>
          </p:spPr>
        </p:sp>
        <p:sp>
          <p:nvSpPr>
            <p:cNvPr id="16" name="TextBox 16"/>
            <p:cNvSpPr txBox="1"/>
            <p:nvPr/>
          </p:nvSpPr>
          <p:spPr>
            <a:xfrm>
              <a:off x="6562321" y="785518"/>
              <a:ext cx="1035158" cy="968211"/>
            </a:xfrm>
            <a:prstGeom prst="rect">
              <a:avLst/>
            </a:prstGeom>
          </p:spPr>
          <p:txBody>
            <a:bodyPr lIns="0" tIns="0" rIns="0" bIns="0" rtlCol="0" anchor="t">
              <a:spAutoFit/>
            </a:bodyPr>
            <a:lstStyle/>
            <a:p>
              <a:pPr algn="ctr">
                <a:lnSpc>
                  <a:spcPts val="5822"/>
                </a:lnSpc>
              </a:pPr>
              <a:r>
                <a:rPr lang="en-US" sz="4851" b="1" spc="-144">
                  <a:solidFill>
                    <a:srgbClr val="10192E"/>
                  </a:solidFill>
                  <a:latin typeface="Nunito Semi-Bold"/>
                  <a:ea typeface="Nunito Semi-Bold"/>
                  <a:cs typeface="Nunito Semi-Bold"/>
                  <a:sym typeface="Nunito Semi-Bold"/>
                </a:rPr>
                <a:t>2</a:t>
              </a:r>
            </a:p>
          </p:txBody>
        </p:sp>
        <p:sp>
          <p:nvSpPr>
            <p:cNvPr id="17" name="Freeform 17"/>
            <p:cNvSpPr/>
            <p:nvPr/>
          </p:nvSpPr>
          <p:spPr>
            <a:xfrm>
              <a:off x="10748211" y="0"/>
              <a:ext cx="2041722" cy="2303005"/>
            </a:xfrm>
            <a:custGeom>
              <a:avLst/>
              <a:gdLst/>
              <a:ahLst/>
              <a:cxnLst/>
              <a:rect l="l" t="t" r="r" b="b"/>
              <a:pathLst>
                <a:path w="2041722" h="2303005">
                  <a:moveTo>
                    <a:pt x="0" y="0"/>
                  </a:moveTo>
                  <a:lnTo>
                    <a:pt x="2041722" y="0"/>
                  </a:lnTo>
                  <a:lnTo>
                    <a:pt x="2041722" y="2303005"/>
                  </a:lnTo>
                  <a:lnTo>
                    <a:pt x="0" y="2303005"/>
                  </a:lnTo>
                  <a:lnTo>
                    <a:pt x="0" y="0"/>
                  </a:lnTo>
                  <a:close/>
                </a:path>
              </a:pathLst>
            </a:custGeom>
            <a:blipFill>
              <a:blip r:embed="rId14"/>
              <a:stretch>
                <a:fillRect/>
              </a:stretch>
            </a:blipFill>
          </p:spPr>
        </p:sp>
        <p:sp>
          <p:nvSpPr>
            <p:cNvPr id="18" name="TextBox 18"/>
            <p:cNvSpPr txBox="1"/>
            <p:nvPr/>
          </p:nvSpPr>
          <p:spPr>
            <a:xfrm>
              <a:off x="11241477" y="787890"/>
              <a:ext cx="1035158" cy="952340"/>
            </a:xfrm>
            <a:prstGeom prst="rect">
              <a:avLst/>
            </a:prstGeom>
          </p:spPr>
          <p:txBody>
            <a:bodyPr lIns="0" tIns="0" rIns="0" bIns="0" rtlCol="0" anchor="t">
              <a:spAutoFit/>
            </a:bodyPr>
            <a:lstStyle/>
            <a:p>
              <a:pPr algn="ctr">
                <a:lnSpc>
                  <a:spcPts val="5654"/>
                </a:lnSpc>
              </a:pPr>
              <a:r>
                <a:rPr lang="en-US" sz="4710" b="1" spc="-140">
                  <a:solidFill>
                    <a:srgbClr val="F8F8F8"/>
                  </a:solidFill>
                  <a:latin typeface="Nunito Semi-Bold"/>
                  <a:ea typeface="Nunito Semi-Bold"/>
                  <a:cs typeface="Nunito Semi-Bold"/>
                  <a:sym typeface="Nunito Semi-Bold"/>
                </a:rPr>
                <a:t>3</a:t>
              </a:r>
            </a:p>
          </p:txBody>
        </p:sp>
        <p:sp>
          <p:nvSpPr>
            <p:cNvPr id="19" name="Freeform 19"/>
            <p:cNvSpPr/>
            <p:nvPr/>
          </p:nvSpPr>
          <p:spPr>
            <a:xfrm>
              <a:off x="15094163" y="291520"/>
              <a:ext cx="2347981" cy="2011486"/>
            </a:xfrm>
            <a:custGeom>
              <a:avLst/>
              <a:gdLst/>
              <a:ahLst/>
              <a:cxnLst/>
              <a:rect l="l" t="t" r="r" b="b"/>
              <a:pathLst>
                <a:path w="2347981" h="2011486">
                  <a:moveTo>
                    <a:pt x="0" y="0"/>
                  </a:moveTo>
                  <a:lnTo>
                    <a:pt x="2347981" y="0"/>
                  </a:lnTo>
                  <a:lnTo>
                    <a:pt x="2347981" y="2011485"/>
                  </a:lnTo>
                  <a:lnTo>
                    <a:pt x="0" y="2011485"/>
                  </a:lnTo>
                  <a:lnTo>
                    <a:pt x="0" y="0"/>
                  </a:lnTo>
                  <a:close/>
                </a:path>
              </a:pathLst>
            </a:custGeom>
            <a:blipFill>
              <a:blip r:embed="rId15"/>
              <a:stretch>
                <a:fillRect/>
              </a:stretch>
            </a:blipFill>
          </p:spPr>
        </p:sp>
        <p:sp>
          <p:nvSpPr>
            <p:cNvPr id="20" name="TextBox 20"/>
            <p:cNvSpPr txBox="1"/>
            <p:nvPr/>
          </p:nvSpPr>
          <p:spPr>
            <a:xfrm>
              <a:off x="15813477" y="799789"/>
              <a:ext cx="1035158" cy="939643"/>
            </a:xfrm>
            <a:prstGeom prst="rect">
              <a:avLst/>
            </a:prstGeom>
          </p:spPr>
          <p:txBody>
            <a:bodyPr lIns="0" tIns="0" rIns="0" bIns="0" rtlCol="0" anchor="t">
              <a:spAutoFit/>
            </a:bodyPr>
            <a:lstStyle/>
            <a:p>
              <a:pPr algn="ctr">
                <a:lnSpc>
                  <a:spcPts val="5569"/>
                </a:lnSpc>
              </a:pPr>
              <a:r>
                <a:rPr lang="en-US" sz="4640" b="1" spc="-138">
                  <a:solidFill>
                    <a:srgbClr val="10192E"/>
                  </a:solidFill>
                  <a:latin typeface="Nunito Semi-Bold"/>
                  <a:ea typeface="Nunito Semi-Bold"/>
                  <a:cs typeface="Nunito Semi-Bold"/>
                  <a:sym typeface="Nunito Semi-Bold"/>
                </a:rPr>
                <a:t>4</a:t>
              </a:r>
            </a:p>
          </p:txBody>
        </p:sp>
        <p:sp>
          <p:nvSpPr>
            <p:cNvPr id="21" name="Freeform 21"/>
            <p:cNvSpPr/>
            <p:nvPr/>
          </p:nvSpPr>
          <p:spPr>
            <a:xfrm>
              <a:off x="19746373" y="291520"/>
              <a:ext cx="2333397" cy="2011486"/>
            </a:xfrm>
            <a:custGeom>
              <a:avLst/>
              <a:gdLst/>
              <a:ahLst/>
              <a:cxnLst/>
              <a:rect l="l" t="t" r="r" b="b"/>
              <a:pathLst>
                <a:path w="2333397" h="2011486">
                  <a:moveTo>
                    <a:pt x="0" y="0"/>
                  </a:moveTo>
                  <a:lnTo>
                    <a:pt x="2333397" y="0"/>
                  </a:lnTo>
                  <a:lnTo>
                    <a:pt x="2333397" y="2011485"/>
                  </a:lnTo>
                  <a:lnTo>
                    <a:pt x="0" y="2011485"/>
                  </a:lnTo>
                  <a:lnTo>
                    <a:pt x="0" y="0"/>
                  </a:lnTo>
                  <a:close/>
                </a:path>
              </a:pathLst>
            </a:custGeom>
            <a:blipFill>
              <a:blip r:embed="rId16"/>
              <a:stretch>
                <a:fillRect/>
              </a:stretch>
            </a:blipFill>
          </p:spPr>
        </p:sp>
        <p:sp>
          <p:nvSpPr>
            <p:cNvPr id="22" name="TextBox 22"/>
            <p:cNvSpPr txBox="1"/>
            <p:nvPr/>
          </p:nvSpPr>
          <p:spPr>
            <a:xfrm>
              <a:off x="20456915" y="787892"/>
              <a:ext cx="1035158" cy="965038"/>
            </a:xfrm>
            <a:prstGeom prst="rect">
              <a:avLst/>
            </a:prstGeom>
          </p:spPr>
          <p:txBody>
            <a:bodyPr lIns="0" tIns="0" rIns="0" bIns="0" rtlCol="0" anchor="t">
              <a:spAutoFit/>
            </a:bodyPr>
            <a:lstStyle/>
            <a:p>
              <a:pPr algn="ctr">
                <a:lnSpc>
                  <a:spcPts val="5738"/>
                </a:lnSpc>
              </a:pPr>
              <a:r>
                <a:rPr lang="en-US" sz="4781" b="1" spc="-142">
                  <a:solidFill>
                    <a:srgbClr val="F8F8F8"/>
                  </a:solidFill>
                  <a:latin typeface="Nunito Semi-Bold"/>
                  <a:ea typeface="Nunito Semi-Bold"/>
                  <a:cs typeface="Nunito Semi-Bold"/>
                  <a:sym typeface="Nunito Semi-Bold"/>
                </a:rPr>
                <a:t>5</a:t>
              </a:r>
            </a:p>
          </p:txBody>
        </p:sp>
        <p:sp>
          <p:nvSpPr>
            <p:cNvPr id="23" name="Freeform 23"/>
            <p:cNvSpPr/>
            <p:nvPr/>
          </p:nvSpPr>
          <p:spPr>
            <a:xfrm>
              <a:off x="0" y="3148412"/>
              <a:ext cx="5250144" cy="4008395"/>
            </a:xfrm>
            <a:custGeom>
              <a:avLst/>
              <a:gdLst/>
              <a:ahLst/>
              <a:cxnLst/>
              <a:rect l="l" t="t" r="r" b="b"/>
              <a:pathLst>
                <a:path w="5250144" h="4008395">
                  <a:moveTo>
                    <a:pt x="0" y="0"/>
                  </a:moveTo>
                  <a:lnTo>
                    <a:pt x="5250144" y="0"/>
                  </a:lnTo>
                  <a:lnTo>
                    <a:pt x="5250144" y="4008396"/>
                  </a:lnTo>
                  <a:lnTo>
                    <a:pt x="0" y="4008396"/>
                  </a:lnTo>
                  <a:lnTo>
                    <a:pt x="0" y="0"/>
                  </a:lnTo>
                  <a:close/>
                </a:path>
              </a:pathLst>
            </a:custGeom>
            <a:blipFill>
              <a:blip r:embed="rId17"/>
              <a:stretch>
                <a:fillRect/>
              </a:stretch>
            </a:blipFill>
          </p:spPr>
        </p:sp>
        <p:sp>
          <p:nvSpPr>
            <p:cNvPr id="24" name="TextBox 24"/>
            <p:cNvSpPr txBox="1"/>
            <p:nvPr/>
          </p:nvSpPr>
          <p:spPr>
            <a:xfrm>
              <a:off x="1424657" y="4548875"/>
              <a:ext cx="2400830" cy="1158777"/>
            </a:xfrm>
            <a:prstGeom prst="rect">
              <a:avLst/>
            </a:prstGeom>
          </p:spPr>
          <p:txBody>
            <a:bodyPr lIns="0" tIns="0" rIns="0" bIns="0" rtlCol="0" anchor="t">
              <a:spAutoFit/>
            </a:bodyPr>
            <a:lstStyle/>
            <a:p>
              <a:pPr algn="ctr">
                <a:lnSpc>
                  <a:spcPts val="3482"/>
                </a:lnSpc>
              </a:pPr>
              <a:r>
                <a:rPr lang="en-US" sz="2901" b="1" spc="-86">
                  <a:solidFill>
                    <a:srgbClr val="F8F8F8"/>
                  </a:solidFill>
                  <a:latin typeface="Nunito Semi-Bold"/>
                  <a:ea typeface="Nunito Semi-Bold"/>
                  <a:cs typeface="Nunito Semi-Bold"/>
                  <a:sym typeface="Nunito Semi-Bold"/>
                </a:rPr>
                <a:t>Je réfléchis à un départ</a:t>
              </a:r>
            </a:p>
          </p:txBody>
        </p:sp>
        <p:sp>
          <p:nvSpPr>
            <p:cNvPr id="25" name="Freeform 25"/>
            <p:cNvSpPr/>
            <p:nvPr/>
          </p:nvSpPr>
          <p:spPr>
            <a:xfrm>
              <a:off x="4652211" y="3148412"/>
              <a:ext cx="4943885" cy="4008395"/>
            </a:xfrm>
            <a:custGeom>
              <a:avLst/>
              <a:gdLst/>
              <a:ahLst/>
              <a:cxnLst/>
              <a:rect l="l" t="t" r="r" b="b"/>
              <a:pathLst>
                <a:path w="4943885" h="4008395">
                  <a:moveTo>
                    <a:pt x="0" y="0"/>
                  </a:moveTo>
                  <a:lnTo>
                    <a:pt x="4943885" y="0"/>
                  </a:lnTo>
                  <a:lnTo>
                    <a:pt x="4943885" y="4008396"/>
                  </a:lnTo>
                  <a:lnTo>
                    <a:pt x="0" y="4008396"/>
                  </a:lnTo>
                  <a:lnTo>
                    <a:pt x="0" y="0"/>
                  </a:lnTo>
                  <a:close/>
                </a:path>
              </a:pathLst>
            </a:custGeom>
            <a:blipFill>
              <a:blip r:embed="rId18"/>
              <a:stretch>
                <a:fillRect/>
              </a:stretch>
            </a:blipFill>
          </p:spPr>
        </p:sp>
        <p:sp>
          <p:nvSpPr>
            <p:cNvPr id="26" name="TextBox 26"/>
            <p:cNvSpPr txBox="1"/>
            <p:nvPr/>
          </p:nvSpPr>
          <p:spPr>
            <a:xfrm>
              <a:off x="6096000" y="4609730"/>
              <a:ext cx="2723937" cy="1076235"/>
            </a:xfrm>
            <a:prstGeom prst="rect">
              <a:avLst/>
            </a:prstGeom>
          </p:spPr>
          <p:txBody>
            <a:bodyPr lIns="0" tIns="0" rIns="0" bIns="0" rtlCol="0" anchor="t">
              <a:spAutoFit/>
            </a:bodyPr>
            <a:lstStyle/>
            <a:p>
              <a:pPr algn="ctr">
                <a:lnSpc>
                  <a:spcPts val="3201"/>
                </a:lnSpc>
              </a:pPr>
              <a:r>
                <a:rPr lang="en-US" sz="2667" b="1" spc="-79">
                  <a:solidFill>
                    <a:srgbClr val="10192E"/>
                  </a:solidFill>
                  <a:latin typeface="Nunito Semi-Bold"/>
                  <a:ea typeface="Nunito Semi-Bold"/>
                  <a:cs typeface="Nunito Semi-Bold"/>
                  <a:sym typeface="Nunito Semi-Bold"/>
                </a:rPr>
                <a:t>Je prépare ma candidature</a:t>
              </a:r>
            </a:p>
          </p:txBody>
        </p:sp>
        <p:sp>
          <p:nvSpPr>
            <p:cNvPr id="27" name="TextBox 27"/>
            <p:cNvSpPr txBox="1"/>
            <p:nvPr/>
          </p:nvSpPr>
          <p:spPr>
            <a:xfrm>
              <a:off x="6154631" y="5740500"/>
              <a:ext cx="1926976" cy="431727"/>
            </a:xfrm>
            <a:prstGeom prst="rect">
              <a:avLst/>
            </a:prstGeom>
          </p:spPr>
          <p:txBody>
            <a:bodyPr lIns="0" tIns="0" rIns="0" bIns="0" rtlCol="0" anchor="t">
              <a:spAutoFit/>
            </a:bodyPr>
            <a:lstStyle/>
            <a:p>
              <a:pPr algn="ctr">
                <a:lnSpc>
                  <a:spcPts val="2584"/>
                </a:lnSpc>
              </a:pPr>
              <a:endParaRPr/>
            </a:p>
          </p:txBody>
        </p:sp>
        <p:sp>
          <p:nvSpPr>
            <p:cNvPr id="28" name="Freeform 28"/>
            <p:cNvSpPr/>
            <p:nvPr/>
          </p:nvSpPr>
          <p:spPr>
            <a:xfrm>
              <a:off x="9289837" y="3148412"/>
              <a:ext cx="4958469" cy="4008395"/>
            </a:xfrm>
            <a:custGeom>
              <a:avLst/>
              <a:gdLst/>
              <a:ahLst/>
              <a:cxnLst/>
              <a:rect l="l" t="t" r="r" b="b"/>
              <a:pathLst>
                <a:path w="4958469" h="4008395">
                  <a:moveTo>
                    <a:pt x="0" y="0"/>
                  </a:moveTo>
                  <a:lnTo>
                    <a:pt x="4958469" y="0"/>
                  </a:lnTo>
                  <a:lnTo>
                    <a:pt x="4958469" y="4008396"/>
                  </a:lnTo>
                  <a:lnTo>
                    <a:pt x="0" y="4008396"/>
                  </a:lnTo>
                  <a:lnTo>
                    <a:pt x="0" y="0"/>
                  </a:lnTo>
                  <a:close/>
                </a:path>
              </a:pathLst>
            </a:custGeom>
            <a:blipFill>
              <a:blip r:embed="rId19"/>
              <a:stretch>
                <a:fillRect/>
              </a:stretch>
            </a:blipFill>
          </p:spPr>
        </p:sp>
        <p:sp>
          <p:nvSpPr>
            <p:cNvPr id="29" name="TextBox 29"/>
            <p:cNvSpPr txBox="1"/>
            <p:nvPr/>
          </p:nvSpPr>
          <p:spPr>
            <a:xfrm>
              <a:off x="9916177" y="4580621"/>
              <a:ext cx="4115851" cy="1076235"/>
            </a:xfrm>
            <a:prstGeom prst="rect">
              <a:avLst/>
            </a:prstGeom>
          </p:spPr>
          <p:txBody>
            <a:bodyPr lIns="0" tIns="0" rIns="0" bIns="0" rtlCol="0" anchor="t">
              <a:spAutoFit/>
            </a:bodyPr>
            <a:lstStyle/>
            <a:p>
              <a:pPr algn="ctr">
                <a:lnSpc>
                  <a:spcPts val="3201"/>
                </a:lnSpc>
              </a:pPr>
              <a:r>
                <a:rPr lang="en-US" sz="2667" b="1" spc="-79">
                  <a:solidFill>
                    <a:srgbClr val="F8F8F8"/>
                  </a:solidFill>
                  <a:latin typeface="Nunito Semi-Bold"/>
                  <a:ea typeface="Nunito Semi-Bold"/>
                  <a:cs typeface="Nunito Semi-Bold"/>
                  <a:sym typeface="Nunito Semi-Bold"/>
                </a:rPr>
                <a:t>Je connais mon université d’accueil</a:t>
              </a:r>
            </a:p>
          </p:txBody>
        </p:sp>
        <p:sp>
          <p:nvSpPr>
            <p:cNvPr id="30" name="Freeform 30"/>
            <p:cNvSpPr/>
            <p:nvPr/>
          </p:nvSpPr>
          <p:spPr>
            <a:xfrm>
              <a:off x="13650373" y="3148412"/>
              <a:ext cx="5235560" cy="4008395"/>
            </a:xfrm>
            <a:custGeom>
              <a:avLst/>
              <a:gdLst/>
              <a:ahLst/>
              <a:cxnLst/>
              <a:rect l="l" t="t" r="r" b="b"/>
              <a:pathLst>
                <a:path w="5235560" h="4008395">
                  <a:moveTo>
                    <a:pt x="0" y="0"/>
                  </a:moveTo>
                  <a:lnTo>
                    <a:pt x="5235560" y="0"/>
                  </a:lnTo>
                  <a:lnTo>
                    <a:pt x="5235560" y="4008396"/>
                  </a:lnTo>
                  <a:lnTo>
                    <a:pt x="0" y="4008396"/>
                  </a:lnTo>
                  <a:lnTo>
                    <a:pt x="0" y="0"/>
                  </a:lnTo>
                  <a:close/>
                </a:path>
              </a:pathLst>
            </a:custGeom>
            <a:blipFill>
              <a:blip r:embed="rId20"/>
              <a:stretch>
                <a:fillRect/>
              </a:stretch>
            </a:blipFill>
          </p:spPr>
        </p:sp>
        <p:sp>
          <p:nvSpPr>
            <p:cNvPr id="31" name="TextBox 31"/>
            <p:cNvSpPr txBox="1"/>
            <p:nvPr/>
          </p:nvSpPr>
          <p:spPr>
            <a:xfrm>
              <a:off x="15340506" y="4715061"/>
              <a:ext cx="2404862" cy="1025439"/>
            </a:xfrm>
            <a:prstGeom prst="rect">
              <a:avLst/>
            </a:prstGeom>
          </p:spPr>
          <p:txBody>
            <a:bodyPr lIns="0" tIns="0" rIns="0" bIns="0" rtlCol="0" anchor="t">
              <a:spAutoFit/>
            </a:bodyPr>
            <a:lstStyle/>
            <a:p>
              <a:pPr algn="ctr">
                <a:lnSpc>
                  <a:spcPts val="3059"/>
                </a:lnSpc>
              </a:pPr>
              <a:r>
                <a:rPr lang="en-US" sz="2548" b="1" spc="-75">
                  <a:solidFill>
                    <a:srgbClr val="10192E"/>
                  </a:solidFill>
                  <a:latin typeface="Nunito Semi-Bold"/>
                  <a:ea typeface="Nunito Semi-Bold"/>
                  <a:cs typeface="Nunito Semi-Bold"/>
                  <a:sym typeface="Nunito Semi-Bold"/>
                </a:rPr>
                <a:t>Je prépare mon départ</a:t>
              </a:r>
            </a:p>
          </p:txBody>
        </p:sp>
        <p:sp>
          <p:nvSpPr>
            <p:cNvPr id="32" name="Freeform 32"/>
            <p:cNvSpPr/>
            <p:nvPr/>
          </p:nvSpPr>
          <p:spPr>
            <a:xfrm>
              <a:off x="18288000" y="3148412"/>
              <a:ext cx="5250144" cy="4008395"/>
            </a:xfrm>
            <a:custGeom>
              <a:avLst/>
              <a:gdLst/>
              <a:ahLst/>
              <a:cxnLst/>
              <a:rect l="l" t="t" r="r" b="b"/>
              <a:pathLst>
                <a:path w="5250144" h="4008395">
                  <a:moveTo>
                    <a:pt x="0" y="0"/>
                  </a:moveTo>
                  <a:lnTo>
                    <a:pt x="5250144" y="0"/>
                  </a:lnTo>
                  <a:lnTo>
                    <a:pt x="5250144" y="4008396"/>
                  </a:lnTo>
                  <a:lnTo>
                    <a:pt x="0" y="4008396"/>
                  </a:lnTo>
                  <a:lnTo>
                    <a:pt x="0" y="0"/>
                  </a:lnTo>
                  <a:close/>
                </a:path>
              </a:pathLst>
            </a:custGeom>
            <a:blipFill>
              <a:blip r:embed="rId21"/>
              <a:stretch>
                <a:fillRect/>
              </a:stretch>
            </a:blipFill>
          </p:spPr>
        </p:sp>
        <p:sp>
          <p:nvSpPr>
            <p:cNvPr id="33" name="TextBox 33"/>
            <p:cNvSpPr txBox="1"/>
            <p:nvPr/>
          </p:nvSpPr>
          <p:spPr>
            <a:xfrm>
              <a:off x="19882829" y="4844148"/>
              <a:ext cx="2643834" cy="558706"/>
            </a:xfrm>
            <a:prstGeom prst="rect">
              <a:avLst/>
            </a:prstGeom>
          </p:spPr>
          <p:txBody>
            <a:bodyPr lIns="0" tIns="0" rIns="0" bIns="0" rtlCol="0" anchor="t">
              <a:spAutoFit/>
            </a:bodyPr>
            <a:lstStyle/>
            <a:p>
              <a:pPr algn="ctr">
                <a:lnSpc>
                  <a:spcPts val="3343"/>
                </a:lnSpc>
              </a:pPr>
              <a:r>
                <a:rPr lang="en-US" sz="2786" b="1" spc="-82">
                  <a:solidFill>
                    <a:srgbClr val="F8F8F8"/>
                  </a:solidFill>
                  <a:latin typeface="Nunito Semi-Bold"/>
                  <a:ea typeface="Nunito Semi-Bold"/>
                  <a:cs typeface="Nunito Semi-Bold"/>
                  <a:sym typeface="Nunito Semi-Bold"/>
                </a:rPr>
                <a:t>Je pars !</a:t>
              </a:r>
            </a:p>
          </p:txBody>
        </p:sp>
      </p:grpSp>
      <p:sp>
        <p:nvSpPr>
          <p:cNvPr id="34" name="TextBox 34"/>
          <p:cNvSpPr txBox="1"/>
          <p:nvPr/>
        </p:nvSpPr>
        <p:spPr>
          <a:xfrm>
            <a:off x="1172687" y="8934581"/>
            <a:ext cx="15942627" cy="609338"/>
          </a:xfrm>
          <a:prstGeom prst="rect">
            <a:avLst/>
          </a:prstGeom>
        </p:spPr>
        <p:txBody>
          <a:bodyPr lIns="0" tIns="0" rIns="0" bIns="0" rtlCol="0" anchor="t">
            <a:spAutoFit/>
          </a:bodyPr>
          <a:lstStyle/>
          <a:p>
            <a:pPr algn="ctr">
              <a:lnSpc>
                <a:spcPts val="4910"/>
              </a:lnSpc>
              <a:spcBef>
                <a:spcPct val="0"/>
              </a:spcBef>
            </a:pPr>
            <a:r>
              <a:rPr lang="en-US" sz="3778" b="1" spc="-112">
                <a:solidFill>
                  <a:srgbClr val="F6F6F6"/>
                </a:solidFill>
                <a:latin typeface="Nunito Ultra-Bold"/>
                <a:ea typeface="Nunito Ultra-Bold"/>
                <a:cs typeface="Nunito Ultra-Bold"/>
                <a:sym typeface="Nunito Ultra-Bold"/>
              </a:rPr>
              <a:t>Vous pouvez nous contacter </a:t>
            </a:r>
            <a:r>
              <a:rPr lang="en-US" sz="3778" b="1" spc="-112">
                <a:solidFill>
                  <a:srgbClr val="F8BD24"/>
                </a:solidFill>
                <a:latin typeface="Nunito Ultra-Bold"/>
                <a:ea typeface="Nunito Ultra-Bold"/>
                <a:cs typeface="Nunito Ultra-Bold"/>
                <a:sym typeface="Nunito Ultra-Bold"/>
              </a:rPr>
              <a:t>à chaque étape</a:t>
            </a:r>
            <a:r>
              <a:rPr lang="en-US" sz="3778" b="1" spc="-112">
                <a:solidFill>
                  <a:srgbClr val="F6F6F6"/>
                </a:solidFill>
                <a:latin typeface="Nunito Ultra-Bold"/>
                <a:ea typeface="Nunito Ultra-Bold"/>
                <a:cs typeface="Nunito Ultra-Bold"/>
                <a:sym typeface="Nunito Ultra-Bold"/>
              </a:rPr>
              <a:t> de votre parcours de mobilité.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E1730"/>
        </a:solidFill>
        <a:effectLst/>
      </p:bgPr>
    </p:bg>
    <p:spTree>
      <p:nvGrpSpPr>
        <p:cNvPr id="1" name=""/>
        <p:cNvGrpSpPr/>
        <p:nvPr/>
      </p:nvGrpSpPr>
      <p:grpSpPr>
        <a:xfrm>
          <a:off x="0" y="0"/>
          <a:ext cx="0" cy="0"/>
          <a:chOff x="0" y="0"/>
          <a:chExt cx="0" cy="0"/>
        </a:xfrm>
      </p:grpSpPr>
      <p:sp>
        <p:nvSpPr>
          <p:cNvPr id="2" name="Freeform 2"/>
          <p:cNvSpPr/>
          <p:nvPr/>
        </p:nvSpPr>
        <p:spPr>
          <a:xfrm>
            <a:off x="7175196" y="5356674"/>
            <a:ext cx="11112804" cy="4930326"/>
          </a:xfrm>
          <a:custGeom>
            <a:avLst/>
            <a:gdLst/>
            <a:ahLst/>
            <a:cxnLst/>
            <a:rect l="l" t="t" r="r" b="b"/>
            <a:pathLst>
              <a:path w="11112804" h="4930326">
                <a:moveTo>
                  <a:pt x="0" y="0"/>
                </a:moveTo>
                <a:lnTo>
                  <a:pt x="11112804" y="0"/>
                </a:lnTo>
                <a:lnTo>
                  <a:pt x="11112804" y="4930326"/>
                </a:lnTo>
                <a:lnTo>
                  <a:pt x="0" y="4930326"/>
                </a:lnTo>
                <a:lnTo>
                  <a:pt x="0" y="0"/>
                </a:lnTo>
                <a:close/>
              </a:path>
            </a:pathLst>
          </a:custGeom>
          <a:blipFill>
            <a:blip r:embed="rId3"/>
            <a:stretch>
              <a:fillRect/>
            </a:stretch>
          </a:blipFill>
        </p:spPr>
      </p:sp>
      <p:sp>
        <p:nvSpPr>
          <p:cNvPr id="3" name="Freeform 3"/>
          <p:cNvSpPr/>
          <p:nvPr/>
        </p:nvSpPr>
        <p:spPr>
          <a:xfrm>
            <a:off x="864086" y="3640352"/>
            <a:ext cx="1750048" cy="218640"/>
          </a:xfrm>
          <a:custGeom>
            <a:avLst/>
            <a:gdLst/>
            <a:ahLst/>
            <a:cxnLst/>
            <a:rect l="l" t="t" r="r" b="b"/>
            <a:pathLst>
              <a:path w="1750048" h="218640">
                <a:moveTo>
                  <a:pt x="0" y="0"/>
                </a:moveTo>
                <a:lnTo>
                  <a:pt x="1750048" y="0"/>
                </a:lnTo>
                <a:lnTo>
                  <a:pt x="1750048" y="218639"/>
                </a:lnTo>
                <a:lnTo>
                  <a:pt x="0" y="218639"/>
                </a:lnTo>
                <a:lnTo>
                  <a:pt x="0" y="0"/>
                </a:lnTo>
                <a:close/>
              </a:path>
            </a:pathLst>
          </a:custGeom>
          <a:blipFill>
            <a:blip r:embed="rId4"/>
            <a:stretch>
              <a:fillRect/>
            </a:stretch>
          </a:blipFill>
        </p:spPr>
      </p:sp>
      <p:sp>
        <p:nvSpPr>
          <p:cNvPr id="4" name="Freeform 4"/>
          <p:cNvSpPr/>
          <p:nvPr/>
        </p:nvSpPr>
        <p:spPr>
          <a:xfrm>
            <a:off x="10664354" y="852695"/>
            <a:ext cx="6759560" cy="8800250"/>
          </a:xfrm>
          <a:custGeom>
            <a:avLst/>
            <a:gdLst/>
            <a:ahLst/>
            <a:cxnLst/>
            <a:rect l="l" t="t" r="r" b="b"/>
            <a:pathLst>
              <a:path w="6759560" h="8800250">
                <a:moveTo>
                  <a:pt x="0" y="0"/>
                </a:moveTo>
                <a:lnTo>
                  <a:pt x="6759560" y="0"/>
                </a:lnTo>
                <a:lnTo>
                  <a:pt x="6759560" y="8800250"/>
                </a:lnTo>
                <a:lnTo>
                  <a:pt x="0" y="8800250"/>
                </a:lnTo>
                <a:lnTo>
                  <a:pt x="0" y="0"/>
                </a:lnTo>
                <a:close/>
              </a:path>
            </a:pathLst>
          </a:custGeom>
          <a:blipFill>
            <a:blip r:embed="rId5"/>
            <a:stretch>
              <a:fillRect/>
            </a:stretch>
          </a:blipFill>
        </p:spPr>
      </p:sp>
      <p:sp>
        <p:nvSpPr>
          <p:cNvPr id="5" name="Freeform 5"/>
          <p:cNvSpPr/>
          <p:nvPr/>
        </p:nvSpPr>
        <p:spPr>
          <a:xfrm>
            <a:off x="11838769" y="2731039"/>
            <a:ext cx="4364182" cy="4296271"/>
          </a:xfrm>
          <a:custGeom>
            <a:avLst/>
            <a:gdLst/>
            <a:ahLst/>
            <a:cxnLst/>
            <a:rect l="l" t="t" r="r" b="b"/>
            <a:pathLst>
              <a:path w="4364182" h="4296271">
                <a:moveTo>
                  <a:pt x="0" y="0"/>
                </a:moveTo>
                <a:lnTo>
                  <a:pt x="4364181" y="0"/>
                </a:lnTo>
                <a:lnTo>
                  <a:pt x="4364181" y="4296271"/>
                </a:lnTo>
                <a:lnTo>
                  <a:pt x="0" y="4296271"/>
                </a:lnTo>
                <a:lnTo>
                  <a:pt x="0" y="0"/>
                </a:lnTo>
                <a:close/>
              </a:path>
            </a:pathLst>
          </a:custGeom>
          <a:blipFill>
            <a:blip r:embed="rId6"/>
            <a:stretch>
              <a:fillRect/>
            </a:stretch>
          </a:blipFill>
        </p:spPr>
      </p:sp>
      <p:sp>
        <p:nvSpPr>
          <p:cNvPr id="6" name="Freeform 6"/>
          <p:cNvSpPr/>
          <p:nvPr/>
        </p:nvSpPr>
        <p:spPr>
          <a:xfrm>
            <a:off x="1028700" y="4290596"/>
            <a:ext cx="1754638" cy="1754638"/>
          </a:xfrm>
          <a:custGeom>
            <a:avLst/>
            <a:gdLst/>
            <a:ahLst/>
            <a:cxnLst/>
            <a:rect l="l" t="t" r="r" b="b"/>
            <a:pathLst>
              <a:path w="1754638" h="1754638">
                <a:moveTo>
                  <a:pt x="0" y="0"/>
                </a:moveTo>
                <a:lnTo>
                  <a:pt x="1754638" y="0"/>
                </a:lnTo>
                <a:lnTo>
                  <a:pt x="1754638" y="1754639"/>
                </a:lnTo>
                <a:lnTo>
                  <a:pt x="0" y="175463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7" name="Freeform 7"/>
          <p:cNvSpPr/>
          <p:nvPr/>
        </p:nvSpPr>
        <p:spPr>
          <a:xfrm>
            <a:off x="1028700" y="6473860"/>
            <a:ext cx="1754638" cy="1754638"/>
          </a:xfrm>
          <a:custGeom>
            <a:avLst/>
            <a:gdLst/>
            <a:ahLst/>
            <a:cxnLst/>
            <a:rect l="l" t="t" r="r" b="b"/>
            <a:pathLst>
              <a:path w="1754638" h="1754638">
                <a:moveTo>
                  <a:pt x="0" y="0"/>
                </a:moveTo>
                <a:lnTo>
                  <a:pt x="1754638" y="0"/>
                </a:lnTo>
                <a:lnTo>
                  <a:pt x="1754638" y="1754638"/>
                </a:lnTo>
                <a:lnTo>
                  <a:pt x="0" y="175463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8" name="Freeform 8"/>
          <p:cNvSpPr/>
          <p:nvPr/>
        </p:nvSpPr>
        <p:spPr>
          <a:xfrm>
            <a:off x="12492422" y="3327463"/>
            <a:ext cx="3146396" cy="3146396"/>
          </a:xfrm>
          <a:custGeom>
            <a:avLst/>
            <a:gdLst/>
            <a:ahLst/>
            <a:cxnLst/>
            <a:rect l="l" t="t" r="r" b="b"/>
            <a:pathLst>
              <a:path w="3146396" h="3146396">
                <a:moveTo>
                  <a:pt x="0" y="0"/>
                </a:moveTo>
                <a:lnTo>
                  <a:pt x="3146397" y="0"/>
                </a:lnTo>
                <a:lnTo>
                  <a:pt x="3146397" y="3146397"/>
                </a:lnTo>
                <a:lnTo>
                  <a:pt x="0" y="3146397"/>
                </a:lnTo>
                <a:lnTo>
                  <a:pt x="0" y="0"/>
                </a:lnTo>
                <a:close/>
              </a:path>
            </a:pathLst>
          </a:custGeom>
          <a:blipFill>
            <a:blip r:embed="rId11"/>
            <a:stretch>
              <a:fillRect/>
            </a:stretch>
          </a:blipFill>
        </p:spPr>
      </p:sp>
      <p:sp>
        <p:nvSpPr>
          <p:cNvPr id="9" name="TextBox 9"/>
          <p:cNvSpPr txBox="1"/>
          <p:nvPr/>
        </p:nvSpPr>
        <p:spPr>
          <a:xfrm>
            <a:off x="847162" y="866786"/>
            <a:ext cx="8547775" cy="2460677"/>
          </a:xfrm>
          <a:prstGeom prst="rect">
            <a:avLst/>
          </a:prstGeom>
        </p:spPr>
        <p:txBody>
          <a:bodyPr lIns="0" tIns="0" rIns="0" bIns="0" rtlCol="0" anchor="t">
            <a:spAutoFit/>
          </a:bodyPr>
          <a:lstStyle/>
          <a:p>
            <a:pPr algn="l">
              <a:lnSpc>
                <a:spcPts val="9502"/>
              </a:lnSpc>
            </a:pPr>
            <a:r>
              <a:rPr lang="en-US" sz="9502" b="1" spc="-380">
                <a:solidFill>
                  <a:srgbClr val="FAFAFA"/>
                </a:solidFill>
                <a:latin typeface="Nunito Bold"/>
                <a:ea typeface="Nunito Bold"/>
                <a:cs typeface="Nunito Bold"/>
                <a:sym typeface="Nunito Bold"/>
              </a:rPr>
              <a:t>Comment faire une demande ? </a:t>
            </a:r>
          </a:p>
        </p:txBody>
      </p:sp>
      <p:sp>
        <p:nvSpPr>
          <p:cNvPr id="10" name="TextBox 10"/>
          <p:cNvSpPr txBox="1"/>
          <p:nvPr/>
        </p:nvSpPr>
        <p:spPr>
          <a:xfrm>
            <a:off x="11939414" y="1810033"/>
            <a:ext cx="4162890" cy="561881"/>
          </a:xfrm>
          <a:prstGeom prst="rect">
            <a:avLst/>
          </a:prstGeom>
        </p:spPr>
        <p:txBody>
          <a:bodyPr lIns="0" tIns="0" rIns="0" bIns="0" rtlCol="0" anchor="t">
            <a:spAutoFit/>
          </a:bodyPr>
          <a:lstStyle/>
          <a:p>
            <a:pPr algn="ctr">
              <a:lnSpc>
                <a:spcPts val="4456"/>
              </a:lnSpc>
            </a:pPr>
            <a:r>
              <a:rPr lang="en-US" sz="3713" b="1" spc="-148">
                <a:solidFill>
                  <a:srgbClr val="FAFAFA"/>
                </a:solidFill>
                <a:latin typeface="Nunito Bold"/>
                <a:ea typeface="Nunito Bold"/>
                <a:cs typeface="Nunito Bold"/>
                <a:sym typeface="Nunito Bold"/>
              </a:rPr>
              <a:t>Scannez le QR code</a:t>
            </a:r>
          </a:p>
        </p:txBody>
      </p:sp>
      <p:sp>
        <p:nvSpPr>
          <p:cNvPr id="11" name="TextBox 11"/>
          <p:cNvSpPr txBox="1"/>
          <p:nvPr/>
        </p:nvSpPr>
        <p:spPr>
          <a:xfrm>
            <a:off x="3159505" y="4812500"/>
            <a:ext cx="6235432" cy="669829"/>
          </a:xfrm>
          <a:prstGeom prst="rect">
            <a:avLst/>
          </a:prstGeom>
        </p:spPr>
        <p:txBody>
          <a:bodyPr lIns="0" tIns="0" rIns="0" bIns="0" rtlCol="0" anchor="t">
            <a:spAutoFit/>
          </a:bodyPr>
          <a:lstStyle/>
          <a:p>
            <a:pPr algn="l">
              <a:lnSpc>
                <a:spcPts val="5595"/>
              </a:lnSpc>
            </a:pPr>
            <a:r>
              <a:rPr lang="en-US" sz="3995" b="1" spc="-119">
                <a:solidFill>
                  <a:srgbClr val="FFFFFF">
                    <a:alpha val="84706"/>
                  </a:srgbClr>
                </a:solidFill>
                <a:latin typeface="Nunito Ultra-Bold"/>
                <a:ea typeface="Nunito Ultra-Bold"/>
                <a:cs typeface="Nunito Ultra-Bold"/>
                <a:sym typeface="Nunito Ultra-Bold"/>
              </a:rPr>
              <a:t>Remplissez le </a:t>
            </a:r>
            <a:r>
              <a:rPr lang="en-US" sz="3995" b="1" spc="-119">
                <a:solidFill>
                  <a:srgbClr val="F8C031">
                    <a:alpha val="84706"/>
                  </a:srgbClr>
                </a:solidFill>
                <a:latin typeface="Nunito Ultra-Bold"/>
                <a:ea typeface="Nunito Ultra-Bold"/>
                <a:cs typeface="Nunito Ultra-Bold"/>
                <a:sym typeface="Nunito Ultra-Bold"/>
              </a:rPr>
              <a:t>formulaire</a:t>
            </a:r>
          </a:p>
        </p:txBody>
      </p:sp>
      <p:sp>
        <p:nvSpPr>
          <p:cNvPr id="12" name="TextBox 12"/>
          <p:cNvSpPr txBox="1"/>
          <p:nvPr/>
        </p:nvSpPr>
        <p:spPr>
          <a:xfrm>
            <a:off x="3159505" y="6630501"/>
            <a:ext cx="6235432" cy="1374679"/>
          </a:xfrm>
          <a:prstGeom prst="rect">
            <a:avLst/>
          </a:prstGeom>
        </p:spPr>
        <p:txBody>
          <a:bodyPr lIns="0" tIns="0" rIns="0" bIns="0" rtlCol="0" anchor="t">
            <a:spAutoFit/>
          </a:bodyPr>
          <a:lstStyle/>
          <a:p>
            <a:pPr algn="l">
              <a:lnSpc>
                <a:spcPts val="5595"/>
              </a:lnSpc>
            </a:pPr>
            <a:r>
              <a:rPr lang="en-US" sz="3995" b="1" spc="-119">
                <a:solidFill>
                  <a:srgbClr val="FFFFFF">
                    <a:alpha val="84706"/>
                  </a:srgbClr>
                </a:solidFill>
                <a:latin typeface="Nunito Ultra-Bold"/>
                <a:ea typeface="Nunito Ultra-Bold"/>
                <a:cs typeface="Nunito Ultra-Bold"/>
                <a:sym typeface="Nunito Ultra-Bold"/>
              </a:rPr>
              <a:t>Nous vous contactons pour </a:t>
            </a:r>
            <a:r>
              <a:rPr lang="en-US" sz="3995" b="1" spc="-119">
                <a:solidFill>
                  <a:srgbClr val="F8C031">
                    <a:alpha val="84706"/>
                  </a:srgbClr>
                </a:solidFill>
                <a:latin typeface="Nunito Ultra-Bold"/>
                <a:ea typeface="Nunito Ultra-Bold"/>
                <a:cs typeface="Nunito Ultra-Bold"/>
                <a:sym typeface="Nunito Ultra-Bold"/>
              </a:rPr>
              <a:t>échanger sur votre projet </a:t>
            </a:r>
          </a:p>
        </p:txBody>
      </p:sp>
      <p:sp>
        <p:nvSpPr>
          <p:cNvPr id="13" name="TextBox 13"/>
          <p:cNvSpPr txBox="1"/>
          <p:nvPr/>
        </p:nvSpPr>
        <p:spPr>
          <a:xfrm>
            <a:off x="11588318" y="7471825"/>
            <a:ext cx="4911631" cy="1616276"/>
          </a:xfrm>
          <a:prstGeom prst="rect">
            <a:avLst/>
          </a:prstGeom>
        </p:spPr>
        <p:txBody>
          <a:bodyPr lIns="0" tIns="0" rIns="0" bIns="0" rtlCol="0" anchor="t">
            <a:spAutoFit/>
          </a:bodyPr>
          <a:lstStyle/>
          <a:p>
            <a:pPr algn="ctr">
              <a:lnSpc>
                <a:spcPts val="4216"/>
              </a:lnSpc>
            </a:pPr>
            <a:r>
              <a:rPr lang="en-US" sz="3513" b="1" spc="-140" dirty="0">
                <a:solidFill>
                  <a:srgbClr val="FAFAFA"/>
                </a:solidFill>
                <a:latin typeface="Nunito Bold"/>
                <a:ea typeface="Nunito Bold"/>
                <a:cs typeface="Nunito Bold"/>
                <a:sym typeface="Nunito Bold"/>
              </a:rPr>
              <a:t>Ou </a:t>
            </a:r>
            <a:r>
              <a:rPr lang="en-US" sz="3513" b="1" spc="-140" dirty="0" err="1">
                <a:solidFill>
                  <a:srgbClr val="FAFAFA"/>
                </a:solidFill>
                <a:latin typeface="Nunito Bold"/>
                <a:ea typeface="Nunito Bold"/>
                <a:cs typeface="Nunito Bold"/>
                <a:sym typeface="Nunito Bold"/>
              </a:rPr>
              <a:t>rendez-vous</a:t>
            </a:r>
            <a:r>
              <a:rPr lang="en-US" sz="3513" b="1" spc="-140" dirty="0">
                <a:solidFill>
                  <a:srgbClr val="FAFAFA"/>
                </a:solidFill>
                <a:latin typeface="Nunito Bold"/>
                <a:ea typeface="Nunito Bold"/>
                <a:cs typeface="Nunito Bold"/>
                <a:sym typeface="Nunito Bold"/>
              </a:rPr>
              <a:t> sur la page web </a:t>
            </a:r>
            <a:r>
              <a:rPr lang="en-US" sz="3513" b="1" spc="-140" dirty="0" err="1">
                <a:solidFill>
                  <a:srgbClr val="FAFAFA"/>
                </a:solidFill>
                <a:latin typeface="Nunito Bold"/>
                <a:ea typeface="Nunito Bold"/>
                <a:cs typeface="Nunito Bold"/>
                <a:sym typeface="Nunito Bold"/>
              </a:rPr>
              <a:t>Handiversité</a:t>
            </a:r>
            <a:r>
              <a:rPr lang="en-US" sz="3513" b="1" spc="-140" dirty="0">
                <a:solidFill>
                  <a:srgbClr val="FAFAFA"/>
                </a:solidFill>
                <a:latin typeface="Nunito Bold"/>
                <a:ea typeface="Nunito Bold"/>
                <a:cs typeface="Nunito Bold"/>
                <a:sym typeface="Nunito Bold"/>
              </a:rPr>
              <a:t> (communication à </a:t>
            </a:r>
            <a:r>
              <a:rPr lang="en-US" sz="3513" b="1" spc="-140" dirty="0" err="1">
                <a:solidFill>
                  <a:srgbClr val="FAFAFA"/>
                </a:solidFill>
                <a:latin typeface="Nunito Bold"/>
                <a:ea typeface="Nunito Bold"/>
                <a:cs typeface="Nunito Bold"/>
                <a:sym typeface="Nunito Bold"/>
              </a:rPr>
              <a:t>venir</a:t>
            </a:r>
            <a:r>
              <a:rPr lang="en-US" sz="3513" b="1" spc="-140" dirty="0">
                <a:solidFill>
                  <a:srgbClr val="FAFAFA"/>
                </a:solidFill>
                <a:latin typeface="Nunito Bold"/>
                <a:ea typeface="Nunito Bold"/>
                <a:cs typeface="Nunito Bold"/>
                <a:sym typeface="Nunito Bold"/>
              </a:rPr>
              <a: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E1730"/>
        </a:solidFill>
        <a:effectLst/>
      </p:bgPr>
    </p:bg>
    <p:spTree>
      <p:nvGrpSpPr>
        <p:cNvPr id="1" name=""/>
        <p:cNvGrpSpPr/>
        <p:nvPr/>
      </p:nvGrpSpPr>
      <p:grpSpPr>
        <a:xfrm>
          <a:off x="0" y="0"/>
          <a:ext cx="0" cy="0"/>
          <a:chOff x="0" y="0"/>
          <a:chExt cx="0" cy="0"/>
        </a:xfrm>
      </p:grpSpPr>
      <p:sp>
        <p:nvSpPr>
          <p:cNvPr id="2" name="Freeform 2"/>
          <p:cNvSpPr/>
          <p:nvPr/>
        </p:nvSpPr>
        <p:spPr>
          <a:xfrm>
            <a:off x="12840976" y="0"/>
            <a:ext cx="5447024" cy="7072996"/>
          </a:xfrm>
          <a:custGeom>
            <a:avLst/>
            <a:gdLst/>
            <a:ahLst/>
            <a:cxnLst/>
            <a:rect l="l" t="t" r="r" b="b"/>
            <a:pathLst>
              <a:path w="5447024" h="7072996">
                <a:moveTo>
                  <a:pt x="0" y="0"/>
                </a:moveTo>
                <a:lnTo>
                  <a:pt x="5447024" y="0"/>
                </a:lnTo>
                <a:lnTo>
                  <a:pt x="5447024" y="7072996"/>
                </a:lnTo>
                <a:lnTo>
                  <a:pt x="0" y="7072996"/>
                </a:lnTo>
                <a:lnTo>
                  <a:pt x="0" y="0"/>
                </a:lnTo>
                <a:close/>
              </a:path>
            </a:pathLst>
          </a:custGeom>
          <a:blipFill>
            <a:blip r:embed="rId3"/>
            <a:stretch>
              <a:fillRect/>
            </a:stretch>
          </a:blipFill>
        </p:spPr>
      </p:sp>
      <p:sp>
        <p:nvSpPr>
          <p:cNvPr id="3" name="Freeform 3"/>
          <p:cNvSpPr/>
          <p:nvPr/>
        </p:nvSpPr>
        <p:spPr>
          <a:xfrm>
            <a:off x="11101866" y="6209369"/>
            <a:ext cx="7186134" cy="4077631"/>
          </a:xfrm>
          <a:custGeom>
            <a:avLst/>
            <a:gdLst/>
            <a:ahLst/>
            <a:cxnLst/>
            <a:rect l="l" t="t" r="r" b="b"/>
            <a:pathLst>
              <a:path w="7186134" h="4077631">
                <a:moveTo>
                  <a:pt x="0" y="0"/>
                </a:moveTo>
                <a:lnTo>
                  <a:pt x="7186134" y="0"/>
                </a:lnTo>
                <a:lnTo>
                  <a:pt x="7186134" y="4077631"/>
                </a:lnTo>
                <a:lnTo>
                  <a:pt x="0" y="4077631"/>
                </a:lnTo>
                <a:lnTo>
                  <a:pt x="0" y="0"/>
                </a:lnTo>
                <a:close/>
              </a:path>
            </a:pathLst>
          </a:custGeom>
          <a:blipFill>
            <a:blip r:embed="rId4"/>
            <a:stretch>
              <a:fillRect/>
            </a:stretch>
          </a:blipFill>
        </p:spPr>
      </p:sp>
      <p:grpSp>
        <p:nvGrpSpPr>
          <p:cNvPr id="4" name="Group 4"/>
          <p:cNvGrpSpPr/>
          <p:nvPr/>
        </p:nvGrpSpPr>
        <p:grpSpPr>
          <a:xfrm>
            <a:off x="902180" y="3536498"/>
            <a:ext cx="14556019" cy="8894244"/>
            <a:chOff x="0" y="0"/>
            <a:chExt cx="19408025" cy="11858992"/>
          </a:xfrm>
        </p:grpSpPr>
        <p:sp>
          <p:nvSpPr>
            <p:cNvPr id="5" name="TextBox 5"/>
            <p:cNvSpPr txBox="1"/>
            <p:nvPr/>
          </p:nvSpPr>
          <p:spPr>
            <a:xfrm>
              <a:off x="76098" y="247650"/>
              <a:ext cx="5536660" cy="2299940"/>
            </a:xfrm>
            <a:prstGeom prst="rect">
              <a:avLst/>
            </a:prstGeom>
          </p:spPr>
          <p:txBody>
            <a:bodyPr lIns="0" tIns="0" rIns="0" bIns="0" rtlCol="0" anchor="t">
              <a:spAutoFit/>
            </a:bodyPr>
            <a:lstStyle/>
            <a:p>
              <a:pPr algn="l">
                <a:lnSpc>
                  <a:spcPts val="12599"/>
                </a:lnSpc>
              </a:pPr>
              <a:r>
                <a:rPr lang="en-US" sz="12599" b="1" spc="-504">
                  <a:solidFill>
                    <a:srgbClr val="FFFFFF"/>
                  </a:solidFill>
                  <a:latin typeface="Nunito Ultra-Bold"/>
                  <a:ea typeface="Nunito Ultra-Bold"/>
                  <a:cs typeface="Nunito Ultra-Bold"/>
                  <a:sym typeface="Nunito Ultra-Bold"/>
                </a:rPr>
                <a:t>Merci</a:t>
              </a:r>
            </a:p>
          </p:txBody>
        </p:sp>
        <p:sp>
          <p:nvSpPr>
            <p:cNvPr id="6" name="TextBox 6"/>
            <p:cNvSpPr txBox="1"/>
            <p:nvPr/>
          </p:nvSpPr>
          <p:spPr>
            <a:xfrm>
              <a:off x="0" y="2747615"/>
              <a:ext cx="15318591" cy="1965828"/>
            </a:xfrm>
            <a:prstGeom prst="rect">
              <a:avLst/>
            </a:prstGeom>
          </p:spPr>
          <p:txBody>
            <a:bodyPr lIns="0" tIns="0" rIns="0" bIns="0" rtlCol="0" anchor="t">
              <a:spAutoFit/>
            </a:bodyPr>
            <a:lstStyle/>
            <a:p>
              <a:pPr algn="l">
                <a:lnSpc>
                  <a:spcPts val="10702"/>
                </a:lnSpc>
              </a:pPr>
              <a:r>
                <a:rPr lang="en-US" sz="10702" b="1" spc="-428">
                  <a:solidFill>
                    <a:srgbClr val="F8BD24"/>
                  </a:solidFill>
                  <a:latin typeface="Nunito Ultra-Bold"/>
                  <a:ea typeface="Nunito Ultra-Bold"/>
                  <a:cs typeface="Nunito Ultra-Bold"/>
                  <a:sym typeface="Nunito Ultra-Bold"/>
                </a:rPr>
                <a:t>de votre attention !</a:t>
              </a:r>
            </a:p>
          </p:txBody>
        </p:sp>
        <p:sp>
          <p:nvSpPr>
            <p:cNvPr id="7" name="Freeform 7"/>
            <p:cNvSpPr/>
            <p:nvPr/>
          </p:nvSpPr>
          <p:spPr>
            <a:xfrm>
              <a:off x="76098" y="5201126"/>
              <a:ext cx="2625072" cy="306096"/>
            </a:xfrm>
            <a:custGeom>
              <a:avLst/>
              <a:gdLst/>
              <a:ahLst/>
              <a:cxnLst/>
              <a:rect l="l" t="t" r="r" b="b"/>
              <a:pathLst>
                <a:path w="2625072" h="306096">
                  <a:moveTo>
                    <a:pt x="0" y="0"/>
                  </a:moveTo>
                  <a:lnTo>
                    <a:pt x="2625072" y="0"/>
                  </a:lnTo>
                  <a:lnTo>
                    <a:pt x="2625072" y="306095"/>
                  </a:lnTo>
                  <a:lnTo>
                    <a:pt x="0" y="306095"/>
                  </a:lnTo>
                  <a:lnTo>
                    <a:pt x="0" y="0"/>
                  </a:lnTo>
                  <a:close/>
                </a:path>
              </a:pathLst>
            </a:custGeom>
            <a:blipFill>
              <a:blip r:embed="rId5"/>
              <a:stretch>
                <a:fillRect/>
              </a:stretch>
            </a:blipFill>
          </p:spPr>
        </p:sp>
        <p:sp>
          <p:nvSpPr>
            <p:cNvPr id="8" name="TextBox 8"/>
            <p:cNvSpPr txBox="1"/>
            <p:nvPr/>
          </p:nvSpPr>
          <p:spPr>
            <a:xfrm>
              <a:off x="76098" y="5956247"/>
              <a:ext cx="4394609" cy="755338"/>
            </a:xfrm>
            <a:prstGeom prst="rect">
              <a:avLst/>
            </a:prstGeom>
          </p:spPr>
          <p:txBody>
            <a:bodyPr lIns="0" tIns="0" rIns="0" bIns="0" rtlCol="0" anchor="t">
              <a:spAutoFit/>
            </a:bodyPr>
            <a:lstStyle/>
            <a:p>
              <a:pPr algn="l">
                <a:lnSpc>
                  <a:spcPts val="4663"/>
                </a:lnSpc>
              </a:pPr>
              <a:r>
                <a:rPr lang="en-US" sz="3588" b="1" spc="-143">
                  <a:solidFill>
                    <a:srgbClr val="FFFFFF"/>
                  </a:solidFill>
                  <a:latin typeface="Nunito Bold"/>
                  <a:ea typeface="Nunito Bold"/>
                  <a:cs typeface="Nunito Bold"/>
                  <a:sym typeface="Nunito Bold"/>
                </a:rPr>
                <a:t>Des questions ?</a:t>
              </a:r>
            </a:p>
          </p:txBody>
        </p:sp>
        <p:sp>
          <p:nvSpPr>
            <p:cNvPr id="9" name="TextBox 9"/>
            <p:cNvSpPr txBox="1"/>
            <p:nvPr/>
          </p:nvSpPr>
          <p:spPr>
            <a:xfrm>
              <a:off x="76098" y="7190896"/>
              <a:ext cx="12004423" cy="1325331"/>
            </a:xfrm>
            <a:prstGeom prst="rect">
              <a:avLst/>
            </a:prstGeom>
          </p:spPr>
          <p:txBody>
            <a:bodyPr lIns="0" tIns="0" rIns="0" bIns="0" rtlCol="0" anchor="t">
              <a:spAutoFit/>
            </a:bodyPr>
            <a:lstStyle/>
            <a:p>
              <a:pPr algn="l">
                <a:lnSpc>
                  <a:spcPts val="3734"/>
                </a:lnSpc>
              </a:pPr>
              <a:r>
                <a:rPr lang="en-US" sz="2875" b="1" spc="-115">
                  <a:solidFill>
                    <a:srgbClr val="FFFFFF">
                      <a:alpha val="84706"/>
                    </a:srgbClr>
                  </a:solidFill>
                  <a:latin typeface="Nunito Bold"/>
                  <a:ea typeface="Nunito Bold"/>
                  <a:cs typeface="Nunito Bold"/>
                  <a:sym typeface="Nunito Bold"/>
                </a:rPr>
                <a:t>Contactez-nous pour en savoir plus : </a:t>
              </a:r>
            </a:p>
            <a:p>
              <a:pPr algn="l">
                <a:lnSpc>
                  <a:spcPts val="4387"/>
                </a:lnSpc>
              </a:pPr>
              <a:r>
                <a:rPr lang="en-US" sz="3375" b="1" spc="-135">
                  <a:solidFill>
                    <a:srgbClr val="FFFFFF">
                      <a:alpha val="84706"/>
                    </a:srgbClr>
                  </a:solidFill>
                  <a:latin typeface="Nunito Bold"/>
                  <a:ea typeface="Nunito Bold"/>
                  <a:cs typeface="Nunito Bold"/>
                  <a:sym typeface="Nunito Bold"/>
                </a:rPr>
                <a:t>handiversite@univ-lyon3.fr</a:t>
              </a:r>
            </a:p>
          </p:txBody>
        </p:sp>
        <p:sp>
          <p:nvSpPr>
            <p:cNvPr id="10" name="TextBox 10"/>
            <p:cNvSpPr txBox="1"/>
            <p:nvPr/>
          </p:nvSpPr>
          <p:spPr>
            <a:xfrm>
              <a:off x="15315761" y="11214262"/>
              <a:ext cx="4092264" cy="349195"/>
            </a:xfrm>
            <a:prstGeom prst="rect">
              <a:avLst/>
            </a:prstGeom>
          </p:spPr>
          <p:txBody>
            <a:bodyPr lIns="0" tIns="0" rIns="0" bIns="0" rtlCol="0" anchor="t">
              <a:spAutoFit/>
            </a:bodyPr>
            <a:lstStyle/>
            <a:p>
              <a:pPr algn="l">
                <a:lnSpc>
                  <a:spcPts val="1954"/>
                </a:lnSpc>
              </a:pPr>
              <a:endParaRPr/>
            </a:p>
          </p:txBody>
        </p:sp>
        <p:sp>
          <p:nvSpPr>
            <p:cNvPr id="11" name="TextBox 11"/>
            <p:cNvSpPr txBox="1"/>
            <p:nvPr/>
          </p:nvSpPr>
          <p:spPr>
            <a:xfrm>
              <a:off x="15779472" y="11665747"/>
              <a:ext cx="3320669" cy="193245"/>
            </a:xfrm>
            <a:prstGeom prst="rect">
              <a:avLst/>
            </a:prstGeom>
          </p:spPr>
          <p:txBody>
            <a:bodyPr lIns="0" tIns="0" rIns="0" bIns="0" rtlCol="0" anchor="t">
              <a:spAutoFit/>
            </a:bodyPr>
            <a:lstStyle/>
            <a:p>
              <a:pPr algn="l">
                <a:lnSpc>
                  <a:spcPts val="1093"/>
                </a:lnSpc>
              </a:pPr>
              <a:endParaRPr/>
            </a:p>
          </p:txBody>
        </p:sp>
      </p:grpSp>
      <p:grpSp>
        <p:nvGrpSpPr>
          <p:cNvPr id="12" name="Group 12"/>
          <p:cNvGrpSpPr/>
          <p:nvPr/>
        </p:nvGrpSpPr>
        <p:grpSpPr>
          <a:xfrm>
            <a:off x="0" y="0"/>
            <a:ext cx="6759560" cy="3224936"/>
            <a:chOff x="0" y="0"/>
            <a:chExt cx="9012746" cy="4299915"/>
          </a:xfrm>
        </p:grpSpPr>
        <p:sp>
          <p:nvSpPr>
            <p:cNvPr id="13" name="Freeform 13"/>
            <p:cNvSpPr/>
            <p:nvPr/>
          </p:nvSpPr>
          <p:spPr>
            <a:xfrm>
              <a:off x="0" y="0"/>
              <a:ext cx="9012746" cy="4299915"/>
            </a:xfrm>
            <a:custGeom>
              <a:avLst/>
              <a:gdLst/>
              <a:ahLst/>
              <a:cxnLst/>
              <a:rect l="l" t="t" r="r" b="b"/>
              <a:pathLst>
                <a:path w="9012746" h="4299915">
                  <a:moveTo>
                    <a:pt x="0" y="0"/>
                  </a:moveTo>
                  <a:lnTo>
                    <a:pt x="9012746" y="0"/>
                  </a:lnTo>
                  <a:lnTo>
                    <a:pt x="9012746" y="4299915"/>
                  </a:lnTo>
                  <a:lnTo>
                    <a:pt x="0" y="4299915"/>
                  </a:lnTo>
                  <a:lnTo>
                    <a:pt x="0" y="0"/>
                  </a:lnTo>
                  <a:close/>
                </a:path>
              </a:pathLst>
            </a:custGeom>
            <a:blipFill>
              <a:blip r:embed="rId6"/>
              <a:stretch>
                <a:fillRect/>
              </a:stretch>
            </a:blipFill>
          </p:spPr>
        </p:sp>
        <p:sp>
          <p:nvSpPr>
            <p:cNvPr id="14" name="Freeform 14"/>
            <p:cNvSpPr/>
            <p:nvPr/>
          </p:nvSpPr>
          <p:spPr>
            <a:xfrm>
              <a:off x="860440" y="276944"/>
              <a:ext cx="3791770" cy="1443022"/>
            </a:xfrm>
            <a:custGeom>
              <a:avLst/>
              <a:gdLst/>
              <a:ahLst/>
              <a:cxnLst/>
              <a:rect l="l" t="t" r="r" b="b"/>
              <a:pathLst>
                <a:path w="3791770" h="1443022">
                  <a:moveTo>
                    <a:pt x="0" y="0"/>
                  </a:moveTo>
                  <a:lnTo>
                    <a:pt x="3791771" y="0"/>
                  </a:lnTo>
                  <a:lnTo>
                    <a:pt x="3791771" y="1443022"/>
                  </a:lnTo>
                  <a:lnTo>
                    <a:pt x="0" y="1443022"/>
                  </a:lnTo>
                  <a:lnTo>
                    <a:pt x="0" y="0"/>
                  </a:lnTo>
                  <a:close/>
                </a:path>
              </a:pathLst>
            </a:custGeom>
            <a:blipFill>
              <a:blip r:embed="rId7"/>
              <a:stretch>
                <a:fillRect/>
              </a:stretch>
            </a:blipFill>
          </p:spPr>
        </p:sp>
        <p:sp>
          <p:nvSpPr>
            <p:cNvPr id="15" name="TextBox 15"/>
            <p:cNvSpPr txBox="1"/>
            <p:nvPr/>
          </p:nvSpPr>
          <p:spPr>
            <a:xfrm>
              <a:off x="861669" y="1746624"/>
              <a:ext cx="6701889" cy="935507"/>
            </a:xfrm>
            <a:prstGeom prst="rect">
              <a:avLst/>
            </a:prstGeom>
          </p:spPr>
          <p:txBody>
            <a:bodyPr lIns="0" tIns="0" rIns="0" bIns="0" rtlCol="0" anchor="t">
              <a:spAutoFit/>
            </a:bodyPr>
            <a:lstStyle/>
            <a:p>
              <a:pPr algn="l">
                <a:lnSpc>
                  <a:spcPts val="5139"/>
                </a:lnSpc>
              </a:pPr>
              <a:r>
                <a:rPr lang="en-US" sz="5139" b="1" spc="-153">
                  <a:solidFill>
                    <a:srgbClr val="1F2447"/>
                  </a:solidFill>
                  <a:latin typeface="Inter Bold"/>
                  <a:ea typeface="Inter Bold"/>
                  <a:cs typeface="Inter Bold"/>
                  <a:sym typeface="Inter Bold"/>
                </a:rPr>
                <a:t>HANDIVERSITÉ</a:t>
              </a:r>
            </a:p>
          </p:txBody>
        </p:sp>
        <p:sp>
          <p:nvSpPr>
            <p:cNvPr id="16" name="Freeform 16"/>
            <p:cNvSpPr/>
            <p:nvPr/>
          </p:nvSpPr>
          <p:spPr>
            <a:xfrm>
              <a:off x="860440" y="2565373"/>
              <a:ext cx="1764632" cy="1443022"/>
            </a:xfrm>
            <a:custGeom>
              <a:avLst/>
              <a:gdLst/>
              <a:ahLst/>
              <a:cxnLst/>
              <a:rect l="l" t="t" r="r" b="b"/>
              <a:pathLst>
                <a:path w="1764632" h="1443022">
                  <a:moveTo>
                    <a:pt x="0" y="0"/>
                  </a:moveTo>
                  <a:lnTo>
                    <a:pt x="1764632" y="0"/>
                  </a:lnTo>
                  <a:lnTo>
                    <a:pt x="1764632" y="1443022"/>
                  </a:lnTo>
                  <a:lnTo>
                    <a:pt x="0" y="1443022"/>
                  </a:lnTo>
                  <a:lnTo>
                    <a:pt x="0" y="0"/>
                  </a:lnTo>
                  <a:close/>
                </a:path>
              </a:pathLst>
            </a:custGeom>
            <a:blipFill>
              <a:blip r:embed="rId8"/>
              <a:stretch>
                <a:fillRect/>
              </a:stretch>
            </a:blipFill>
          </p:spPr>
        </p:sp>
        <p:sp>
          <p:nvSpPr>
            <p:cNvPr id="17" name="TextBox 17"/>
            <p:cNvSpPr txBox="1"/>
            <p:nvPr/>
          </p:nvSpPr>
          <p:spPr>
            <a:xfrm>
              <a:off x="3000375" y="2813059"/>
              <a:ext cx="5000625" cy="423524"/>
            </a:xfrm>
            <a:prstGeom prst="rect">
              <a:avLst/>
            </a:prstGeom>
          </p:spPr>
          <p:txBody>
            <a:bodyPr lIns="0" tIns="0" rIns="0" bIns="0" rtlCol="0" anchor="t">
              <a:spAutoFit/>
            </a:bodyPr>
            <a:lstStyle/>
            <a:p>
              <a:pPr algn="l">
                <a:lnSpc>
                  <a:spcPts val="2387"/>
                </a:lnSpc>
              </a:pPr>
              <a:r>
                <a:rPr lang="en-US" sz="2387" spc="-71">
                  <a:solidFill>
                    <a:srgbClr val="7A2C7D"/>
                  </a:solidFill>
                  <a:latin typeface="Inter"/>
                  <a:ea typeface="Inter"/>
                  <a:cs typeface="Inter"/>
                  <a:sym typeface="Inter"/>
                </a:rPr>
                <a:t>AGIR POUR </a:t>
              </a:r>
              <a:r>
                <a:rPr lang="en-US" sz="2387" b="1" spc="-71">
                  <a:solidFill>
                    <a:srgbClr val="7A2C7D"/>
                  </a:solidFill>
                  <a:latin typeface="Inter Bold"/>
                  <a:ea typeface="Inter Bold"/>
                  <a:cs typeface="Inter Bold"/>
                  <a:sym typeface="Inter Bold"/>
                </a:rPr>
                <a:t>L’INCLUSION</a:t>
              </a:r>
            </a:p>
          </p:txBody>
        </p:sp>
        <p:sp>
          <p:nvSpPr>
            <p:cNvPr id="18" name="TextBox 18"/>
            <p:cNvSpPr txBox="1"/>
            <p:nvPr/>
          </p:nvSpPr>
          <p:spPr>
            <a:xfrm>
              <a:off x="3567016" y="3357350"/>
              <a:ext cx="4057759" cy="240368"/>
            </a:xfrm>
            <a:prstGeom prst="rect">
              <a:avLst/>
            </a:prstGeom>
          </p:spPr>
          <p:txBody>
            <a:bodyPr lIns="0" tIns="0" rIns="0" bIns="0" rtlCol="0" anchor="t">
              <a:spAutoFit/>
            </a:bodyPr>
            <a:lstStyle/>
            <a:p>
              <a:pPr algn="l">
                <a:lnSpc>
                  <a:spcPts val="1335"/>
                </a:lnSpc>
              </a:pPr>
              <a:r>
                <a:rPr lang="en-US" sz="1335" b="1" spc="-39">
                  <a:solidFill>
                    <a:srgbClr val="1F2447"/>
                  </a:solidFill>
                  <a:latin typeface="Inter Bold"/>
                  <a:ea typeface="Inter Bold"/>
                  <a:cs typeface="Inter Bold"/>
                  <a:sym typeface="Inter Bold"/>
                </a:rPr>
                <a:t>UNIVERSITÉ LYON 3 </a:t>
              </a:r>
              <a:r>
                <a:rPr lang="en-US" sz="1335" spc="-39">
                  <a:solidFill>
                    <a:srgbClr val="1F2447"/>
                  </a:solidFill>
                  <a:latin typeface="Inter"/>
                  <a:ea typeface="Inter"/>
                  <a:cs typeface="Inter"/>
                  <a:sym typeface="Inter"/>
                </a:rPr>
                <a:t>JEAN MOULIN</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265</TotalTime>
  <Words>1511</Words>
  <Application>Microsoft Office PowerPoint</Application>
  <PresentationFormat>Personnalisé</PresentationFormat>
  <Paragraphs>145</Paragraphs>
  <Slides>11</Slides>
  <Notes>11</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11</vt:i4>
      </vt:variant>
    </vt:vector>
  </HeadingPairs>
  <TitlesOfParts>
    <vt:vector size="21" baseType="lpstr">
      <vt:lpstr>Inter</vt:lpstr>
      <vt:lpstr>Arial</vt:lpstr>
      <vt:lpstr>Nunito Bold</vt:lpstr>
      <vt:lpstr>Aptos</vt:lpstr>
      <vt:lpstr>Inter Bold</vt:lpstr>
      <vt:lpstr>Nunito</vt:lpstr>
      <vt:lpstr>Nunito Ultra-Bold</vt:lpstr>
      <vt:lpstr>Calibri</vt:lpstr>
      <vt:lpstr>Nunito Semi-Bold</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Mobilité internationale Handiversité</dc:title>
  <cp:lastModifiedBy>DUMONT Leslie</cp:lastModifiedBy>
  <cp:revision>2</cp:revision>
  <dcterms:created xsi:type="dcterms:W3CDTF">2006-08-16T00:00:00Z</dcterms:created>
  <dcterms:modified xsi:type="dcterms:W3CDTF">2026-10-20T09:04:23Z</dcterms:modified>
  <dc:identifier>DAHX_RPvb8w</dc:identifier>
</cp:coreProperties>
</file>